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3"/>
  </p:notesMasterIdLst>
  <p:sldIdLst>
    <p:sldId id="258" r:id="rId2"/>
    <p:sldId id="349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33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18931-253B-49C9-BC0B-3A2CC6A6D8E3}" type="datetimeFigureOut">
              <a:rPr lang="en-US" smtClean="0"/>
              <a:t>13-Apr-20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04662-4C3A-442A-A52B-7896DF529C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A0D37-EB22-4EC9-90BE-36364A61E803}" type="datetime1">
              <a:rPr lang="en-US" smtClean="0"/>
              <a:t>13-Apr-20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DC7E3-1860-475C-8325-DDFEB0BA6F63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0E577D-8F69-431E-AC9F-A66D39A2CA1E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A2F701-5990-4B4A-B5D5-BC52DEF9A43A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C49D640-1830-436C-B908-7AED3A24DA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488B222-4691-4D3A-B2D5-215403149E5B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42EB568-D0E4-4ED6-A641-F62FFEC4E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1837640-1984-4C87-B656-B90B59B2F977}" type="datetime1">
              <a:rPr lang="en-US" smtClean="0"/>
              <a:t>13-Apr-20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F2D146D-3A7B-45AE-8A5A-6ADAA4BF5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1981200"/>
            <a:ext cx="754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7AA86FE2-874D-4ECF-993A-D5C2925A6329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95447F40-CB04-4704-BAFF-D043BD6A8C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7857A61E-3C32-429B-97F0-6FB53FF31CF2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6D92D79F-FAAF-4BA0-B471-E8912857C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4C3307-FC9D-4DE2-BEA2-99F498123FE0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CD8082-155A-4914-9003-9D1E66306ACF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C6FDD-C339-4B7A-91BA-F17C388CCB69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84A8C-E33F-4FA2-BBB0-FE473183A87F}" type="datetime1">
              <a:rPr lang="en-US" smtClean="0"/>
              <a:t>13-Apr-20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F6638-67B6-4BB3-8866-596E1D1E0D00}" type="datetime1">
              <a:rPr lang="en-US" smtClean="0"/>
              <a:t>13-Apr-20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64BD6-D0E1-42A0-BE38-D9BF3EB6A6F8}" type="datetime1">
              <a:rPr lang="en-US" smtClean="0"/>
              <a:t>13-Apr-20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5405-4972-4EB6-A64F-DD8727B11472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A31CAB-74D0-4B91-83A6-764C8846EDE3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0F0A29-2078-4351-B32B-1DCB4628127A}" type="datetime1">
              <a:rPr lang="en-US" smtClean="0"/>
              <a:t>13-Apr-20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fr-FR" smtClean="0"/>
              <a:t>Prof.D.Ilangovan, HD Commerce AU 13-04-2020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il2691@yahoo.co.in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1.doc"/><Relationship Id="rId4" Type="http://schemas.openxmlformats.org/officeDocument/2006/relationships/image" Target="../media/image12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Word_97_-_2003_Document3.doc"/><Relationship Id="rId4" Type="http://schemas.openxmlformats.org/officeDocument/2006/relationships/image" Target="../media/image12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Word_97_-_2003_Document4.doc"/><Relationship Id="rId4" Type="http://schemas.openxmlformats.org/officeDocument/2006/relationships/image" Target="../media/image12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Microsoft_Office_Word_97_-_2003_Document5.doc"/><Relationship Id="rId4" Type="http://schemas.openxmlformats.org/officeDocument/2006/relationships/image" Target="../media/image12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Microsoft_Office_Word_97_-_2003_Document6.doc"/><Relationship Id="rId4" Type="http://schemas.openxmlformats.org/officeDocument/2006/relationships/image" Target="../media/image12.jpe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audio" Target="../media/audio3.wav"/><Relationship Id="rId7" Type="http://schemas.openxmlformats.org/officeDocument/2006/relationships/image" Target="../media/image2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image" Target="../media/image26.jpeg"/><Relationship Id="rId5" Type="http://schemas.openxmlformats.org/officeDocument/2006/relationships/audio" Target="../media/audio5.wav"/><Relationship Id="rId10" Type="http://schemas.openxmlformats.org/officeDocument/2006/relationships/image" Target="../media/image25.jpeg"/><Relationship Id="rId4" Type="http://schemas.openxmlformats.org/officeDocument/2006/relationships/audio" Target="../media/audio4.wav"/><Relationship Id="rId9" Type="http://schemas.openxmlformats.org/officeDocument/2006/relationships/image" Target="../media/image2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6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selvi\PHOTOS\RoseBloom.avi" TargetMode="External"/><Relationship Id="rId5" Type="http://schemas.openxmlformats.org/officeDocument/2006/relationships/image" Target="../media/image35.png"/><Relationship Id="rId4" Type="http://schemas.openxmlformats.org/officeDocument/2006/relationships/image" Target="../media/image3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38200"/>
            <a:ext cx="8183880" cy="33528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CAREER IN COMMERCE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DC4DDD-8BF8-48C2-8B74-88A00C86E785}" type="slidenum">
              <a:rPr lang="en-US"/>
              <a:pPr/>
              <a:t>10</a:t>
            </a:fld>
            <a:endParaRPr lang="en-US"/>
          </a:p>
        </p:txBody>
      </p:sp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2920" y="5257800"/>
            <a:ext cx="818388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6600"/>
                </a:solidFill>
              </a:rPr>
              <a:t>Diversified </a:t>
            </a:r>
            <a:r>
              <a:rPr lang="en-US" sz="4000" dirty="0" err="1" smtClean="0">
                <a:solidFill>
                  <a:srgbClr val="006600"/>
                </a:solidFill>
              </a:rPr>
              <a:t>Programmes</a:t>
            </a: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> </a:t>
            </a:r>
            <a:r>
              <a:rPr lang="en-US" sz="4000" dirty="0">
                <a:solidFill>
                  <a:srgbClr val="006600"/>
                </a:solidFill>
              </a:rPr>
              <a:t>[After UG]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4800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00FF"/>
                </a:solidFill>
              </a:rPr>
              <a:t>P.G. </a:t>
            </a:r>
            <a:r>
              <a:rPr lang="en-US" dirty="0" err="1">
                <a:solidFill>
                  <a:srgbClr val="0000FF"/>
                </a:solidFill>
              </a:rPr>
              <a:t>programmes</a:t>
            </a:r>
            <a:r>
              <a:rPr lang="en-US" dirty="0">
                <a:solidFill>
                  <a:srgbClr val="0000FF"/>
                </a:solidFill>
              </a:rPr>
              <a:t> in M. Com. - Entrepreneurship, Banking &amp; Insurance Management, Cooperative Management, Computer Applications, Accounting and Finance, Education Management, International Business, Financial Control and Finance &amp; Taxation</a:t>
            </a:r>
          </a:p>
          <a:p>
            <a:r>
              <a:rPr lang="en-US" dirty="0">
                <a:solidFill>
                  <a:srgbClr val="0000FF"/>
                </a:solidFill>
              </a:rPr>
              <a:t>P.G. </a:t>
            </a:r>
            <a:r>
              <a:rPr lang="en-US" dirty="0" err="1">
                <a:solidFill>
                  <a:srgbClr val="0000FF"/>
                </a:solidFill>
              </a:rPr>
              <a:t>programmes</a:t>
            </a:r>
            <a:r>
              <a:rPr lang="en-US" dirty="0">
                <a:solidFill>
                  <a:srgbClr val="0000FF"/>
                </a:solidFill>
              </a:rPr>
              <a:t> in MBA - E-Business, International Business, Human Resource Management, Marketing Management, Financial Management, Corporate </a:t>
            </a:r>
            <a:r>
              <a:rPr lang="en-US" dirty="0" err="1">
                <a:solidFill>
                  <a:srgbClr val="0000FF"/>
                </a:solidFill>
              </a:rPr>
              <a:t>Secretaryship</a:t>
            </a:r>
            <a:r>
              <a:rPr lang="en-US" dirty="0">
                <a:solidFill>
                  <a:srgbClr val="0000FF"/>
                </a:solidFill>
              </a:rPr>
              <a:t> and Bank Management</a:t>
            </a:r>
          </a:p>
          <a:p>
            <a:r>
              <a:rPr lang="en-US" dirty="0">
                <a:solidFill>
                  <a:srgbClr val="0000FF"/>
                </a:solidFill>
              </a:rPr>
              <a:t>Diploma and P.G. Diploma </a:t>
            </a:r>
            <a:r>
              <a:rPr lang="en-US" dirty="0" err="1">
                <a:solidFill>
                  <a:srgbClr val="0000FF"/>
                </a:solidFill>
              </a:rPr>
              <a:t>Programmes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4AFD90-481B-4A26-8E41-63462BC99553}" type="slidenum">
              <a:rPr lang="en-US"/>
              <a:pPr/>
              <a:t>11</a:t>
            </a:fld>
            <a:endParaRPr lang="en-US"/>
          </a:p>
        </p:txBody>
      </p:sp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00FF"/>
                </a:solidFill>
              </a:rPr>
              <a:t>International </a:t>
            </a:r>
            <a:r>
              <a:rPr lang="en-US" sz="4000" dirty="0" err="1">
                <a:solidFill>
                  <a:srgbClr val="0000FF"/>
                </a:solidFill>
              </a:rPr>
              <a:t>Programmes</a:t>
            </a:r>
            <a:r>
              <a:rPr lang="en-US" sz="4000" dirty="0">
                <a:solidFill>
                  <a:srgbClr val="0000FF"/>
                </a:solidFill>
              </a:rPr>
              <a:t> [After UG]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5257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800080"/>
                </a:solidFill>
              </a:rPr>
              <a:t>M.B.A. of Harvard University and Stanford in USA</a:t>
            </a:r>
          </a:p>
          <a:p>
            <a:r>
              <a:rPr lang="en-US" b="1" dirty="0">
                <a:solidFill>
                  <a:srgbClr val="800080"/>
                </a:solidFill>
              </a:rPr>
              <a:t>M.B.A. of any Indian Institutes of Management</a:t>
            </a:r>
          </a:p>
          <a:p>
            <a:r>
              <a:rPr lang="en-US" b="1" dirty="0">
                <a:solidFill>
                  <a:srgbClr val="800080"/>
                </a:solidFill>
              </a:rPr>
              <a:t>M.A. in the London School of Economics</a:t>
            </a:r>
          </a:p>
          <a:p>
            <a:r>
              <a:rPr lang="en-US" b="1" dirty="0">
                <a:solidFill>
                  <a:srgbClr val="800080"/>
                </a:solidFill>
              </a:rPr>
              <a:t>M. S. (Costing and Taxation) in the USA</a:t>
            </a:r>
          </a:p>
          <a:p>
            <a:r>
              <a:rPr lang="en-US" b="1" dirty="0">
                <a:solidFill>
                  <a:srgbClr val="800080"/>
                </a:solidFill>
              </a:rPr>
              <a:t>MBA and M. Com. </a:t>
            </a:r>
            <a:r>
              <a:rPr lang="en-US" b="1" dirty="0" err="1">
                <a:solidFill>
                  <a:srgbClr val="800080"/>
                </a:solidFill>
              </a:rPr>
              <a:t>Programmes</a:t>
            </a:r>
            <a:r>
              <a:rPr lang="en-US" b="1" dirty="0">
                <a:solidFill>
                  <a:srgbClr val="800080"/>
                </a:solidFill>
              </a:rPr>
              <a:t> in Australia &amp; New Zealand</a:t>
            </a:r>
          </a:p>
          <a:p>
            <a:r>
              <a:rPr lang="en-US" b="1" dirty="0">
                <a:solidFill>
                  <a:srgbClr val="800080"/>
                </a:solidFill>
              </a:rPr>
              <a:t>Cost Accountant &amp; Chartered Accountant in the UK</a:t>
            </a:r>
          </a:p>
          <a:p>
            <a:r>
              <a:rPr lang="en-US" b="1" dirty="0">
                <a:solidFill>
                  <a:srgbClr val="800080"/>
                </a:solidFill>
              </a:rPr>
              <a:t>Direct Ph.D. </a:t>
            </a:r>
            <a:r>
              <a:rPr lang="en-US" b="1" dirty="0" err="1">
                <a:solidFill>
                  <a:srgbClr val="800080"/>
                </a:solidFill>
              </a:rPr>
              <a:t>programmes</a:t>
            </a:r>
            <a:r>
              <a:rPr lang="en-US" b="1" dirty="0">
                <a:solidFill>
                  <a:srgbClr val="800080"/>
                </a:solidFill>
              </a:rPr>
              <a:t> after a formal native PG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A85C36-AD45-4BBD-89A4-66EFCB6ADEAA}" type="slidenum">
              <a:rPr lang="en-US"/>
              <a:pPr/>
              <a:t>12</a:t>
            </a:fld>
            <a:endParaRPr lang="en-US"/>
          </a:p>
        </p:txBody>
      </p:sp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800080"/>
                </a:solidFill>
              </a:rPr>
              <a:t>Research </a:t>
            </a:r>
            <a:r>
              <a:rPr lang="en-US" dirty="0" err="1">
                <a:solidFill>
                  <a:srgbClr val="800080"/>
                </a:solidFill>
              </a:rPr>
              <a:t>Programmes</a:t>
            </a:r>
            <a:r>
              <a:rPr lang="en-US" dirty="0">
                <a:solidFill>
                  <a:srgbClr val="800080"/>
                </a:solidFill>
              </a:rPr>
              <a:t> [After PG]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3429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Master of Philosophy in Commerce – M. Phil.</a:t>
            </a: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Doctor of Philosophy in Commerce – Ph. D.</a:t>
            </a: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Doctor of Letters in Commerce </a:t>
            </a:r>
            <a:r>
              <a:rPr lang="en-US" dirty="0">
                <a:solidFill>
                  <a:srgbClr val="006600"/>
                </a:solidFill>
              </a:rPr>
              <a:t>–        D. </a:t>
            </a:r>
            <a:r>
              <a:rPr lang="en-US" dirty="0" err="1">
                <a:solidFill>
                  <a:srgbClr val="006600"/>
                </a:solidFill>
              </a:rPr>
              <a:t>Litt</a:t>
            </a:r>
            <a:r>
              <a:rPr lang="en-US" dirty="0">
                <a:solidFill>
                  <a:srgbClr val="CCCCFF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580386-1123-48F5-B7E6-0000F1FD10E8}" type="slidenum">
              <a:rPr lang="en-US"/>
              <a:pPr/>
              <a:t>13</a:t>
            </a:fld>
            <a:endParaRPr lang="en-US"/>
          </a:p>
        </p:txBody>
      </p:sp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</a:rPr>
              <a:t>Other </a:t>
            </a:r>
            <a:r>
              <a:rPr lang="en-US" dirty="0" err="1">
                <a:solidFill>
                  <a:srgbClr val="006600"/>
                </a:solidFill>
              </a:rPr>
              <a:t>Programmes</a:t>
            </a:r>
            <a:r>
              <a:rPr lang="en-US" dirty="0">
                <a:solidFill>
                  <a:srgbClr val="006600"/>
                </a:solidFill>
              </a:rPr>
              <a:t> [After UG]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Bachelor of Education – B. Ed.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Master of Education – M. Ed.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Bachelor of Business Law - BBL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Higher Diploma in Cooperation – HDC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Diploma in Cooperation – D. Coop.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Diploma </a:t>
            </a:r>
            <a:r>
              <a:rPr lang="en-US" b="1" dirty="0" err="1">
                <a:solidFill>
                  <a:srgbClr val="C00000"/>
                </a:solidFill>
              </a:rPr>
              <a:t>Programme</a:t>
            </a:r>
            <a:r>
              <a:rPr lang="en-US" b="1" dirty="0">
                <a:solidFill>
                  <a:srgbClr val="C00000"/>
                </a:solidFill>
              </a:rPr>
              <a:t> in NGO Management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Certificate </a:t>
            </a:r>
            <a:r>
              <a:rPr lang="en-US" b="1" dirty="0" err="1">
                <a:solidFill>
                  <a:srgbClr val="C00000"/>
                </a:solidFill>
              </a:rPr>
              <a:t>Programme</a:t>
            </a:r>
            <a:r>
              <a:rPr lang="en-US" b="1" dirty="0">
                <a:solidFill>
                  <a:srgbClr val="C00000"/>
                </a:solidFill>
              </a:rPr>
              <a:t> in Taxation and Audit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Certificate </a:t>
            </a:r>
            <a:r>
              <a:rPr lang="en-US" b="1" dirty="0" err="1">
                <a:solidFill>
                  <a:srgbClr val="C00000"/>
                </a:solidFill>
              </a:rPr>
              <a:t>Programme</a:t>
            </a:r>
            <a:r>
              <a:rPr lang="en-US" b="1" dirty="0">
                <a:solidFill>
                  <a:srgbClr val="C00000"/>
                </a:solidFill>
              </a:rPr>
              <a:t> in Computer Applications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Certificate </a:t>
            </a:r>
            <a:r>
              <a:rPr lang="en-US" b="1" dirty="0" err="1">
                <a:solidFill>
                  <a:srgbClr val="C00000"/>
                </a:solidFill>
              </a:rPr>
              <a:t>Programme</a:t>
            </a:r>
            <a:r>
              <a:rPr lang="en-US" b="1" dirty="0">
                <a:solidFill>
                  <a:srgbClr val="C00000"/>
                </a:solidFill>
              </a:rPr>
              <a:t> in Management of Entrepreneurs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WordArt 8"/>
          <p:cNvSpPr>
            <a:spLocks noChangeArrowheads="1" noChangeShapeType="1" noTextEdit="1"/>
          </p:cNvSpPr>
          <p:nvPr/>
        </p:nvSpPr>
        <p:spPr bwMode="auto">
          <a:xfrm>
            <a:off x="1143000" y="1752600"/>
            <a:ext cx="70104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CAREER</a:t>
            </a:r>
          </a:p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IN SPORTS SCIENCES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21" name="Group 37"/>
          <p:cNvGraphicFramePr>
            <a:graphicFrameLocks noGrp="1"/>
          </p:cNvGraphicFramePr>
          <p:nvPr/>
        </p:nvGraphicFramePr>
        <p:xfrm>
          <a:off x="762000" y="914400"/>
          <a:ext cx="8001000" cy="5242560"/>
        </p:xfrm>
        <a:graphic>
          <a:graphicData uri="http://schemas.openxmlformats.org/drawingml/2006/table">
            <a:tbl>
              <a:tblPr/>
              <a:tblGrid>
                <a:gridCol w="560388"/>
                <a:gridCol w="2640012"/>
                <a:gridCol w="2560638"/>
                <a:gridCol w="223996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Dr. Sivanthi Adithanar College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Tiruchendur – 628 215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B.P.Ed.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M.P.Ed.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 – 1 Year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Alagappa University College of Physical Education, Karaikudi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B.P.Ed.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M.P.Ed. – 2 Years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B.P.Ed.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Department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Alagappa University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Karaikudi – 630 004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 (Regular)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 (Summer Course)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PGDSP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PGDY.Ed.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Ph.D. – Regular and Part Time – 2 Years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+ 1 year service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/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Education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1752600" y="0"/>
            <a:ext cx="53340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endParaRPr lang="en-US" sz="3200" dirty="0"/>
          </a:p>
          <a:p>
            <a:pPr algn="ctr"/>
            <a:r>
              <a:rPr lang="en-US" sz="2100" b="1" dirty="0" smtClean="0">
                <a:cs typeface="Times New Roman" pitchFamily="18" charset="0"/>
              </a:rPr>
              <a:t>Physical Education</a:t>
            </a:r>
            <a:endParaRPr lang="en-US" sz="3200" dirty="0">
              <a:latin typeface="Arial" charset="0"/>
            </a:endParaRPr>
          </a:p>
          <a:p>
            <a:pPr algn="ctr"/>
            <a:endParaRPr lang="en-US" sz="32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29" name="Group 185"/>
          <p:cNvGraphicFramePr>
            <a:graphicFrameLocks noGrp="1"/>
          </p:cNvGraphicFramePr>
          <p:nvPr/>
        </p:nvGraphicFramePr>
        <p:xfrm>
          <a:off x="457200" y="533400"/>
          <a:ext cx="8077200" cy="6263640"/>
        </p:xfrm>
        <a:graphic>
          <a:graphicData uri="http://schemas.openxmlformats.org/drawingml/2006/table">
            <a:tbl>
              <a:tblPr/>
              <a:tblGrid>
                <a:gridCol w="609600"/>
                <a:gridCol w="2720975"/>
                <a:gridCol w="2747963"/>
                <a:gridCol w="1998662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2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Department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Annamalai University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Annamalai Nagar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BPE – 3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MPED –2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Ph.D. – 2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+2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/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M.Phil.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711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YMCA College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Nandanam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Chennai – 600 035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C.P.Ed. –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B.P.E. – 3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P.G.D.T.R. –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B.M.S. – 1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B.P.Ed. – 1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M.P.Ed. –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M.Phil. – 1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Ph.D.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Evening College Courses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M.Sc. (FERN) –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P.G.D. in Sports Coaching (Tennis)–1 Yr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/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M.Phil.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81" name="Group 189"/>
          <p:cNvGraphicFramePr>
            <a:graphicFrameLocks noGrp="1"/>
          </p:cNvGraphicFramePr>
          <p:nvPr/>
        </p:nvGraphicFramePr>
        <p:xfrm>
          <a:off x="457200" y="304800"/>
          <a:ext cx="8153400" cy="6217920"/>
        </p:xfrm>
        <a:graphic>
          <a:graphicData uri="http://schemas.openxmlformats.org/drawingml/2006/table">
            <a:tbl>
              <a:tblPr/>
              <a:tblGrid>
                <a:gridCol w="609600"/>
                <a:gridCol w="2590800"/>
                <a:gridCol w="2895600"/>
                <a:gridCol w="2057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Maruthi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College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Periya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Nakkan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Palayam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S.R.K.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Vidyala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Coimbatore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H.C.P.Ed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 Year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 of Physical Education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Bharathiar University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Coimbatore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M.P.Ed. – 2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Bharathidasan University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Trichy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M.Sc. (Yoga) – 2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M.Phil.- 1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Sri Saradha College of Physical Education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Salem – 636 016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B.P.Ed. – 1 Year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M.P.Ed.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 – 1 Year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44" name="Group 156"/>
          <p:cNvGraphicFramePr>
            <a:graphicFrameLocks noGrp="1"/>
          </p:cNvGraphicFramePr>
          <p:nvPr/>
        </p:nvGraphicFramePr>
        <p:xfrm>
          <a:off x="457200" y="150813"/>
          <a:ext cx="8153400" cy="6703695"/>
        </p:xfrm>
        <a:graphic>
          <a:graphicData uri="http://schemas.openxmlformats.org/drawingml/2006/table">
            <a:tbl>
              <a:tblPr/>
              <a:tblGrid>
                <a:gridCol w="609600"/>
                <a:gridCol w="3048000"/>
                <a:gridCol w="2209800"/>
                <a:gridCol w="2286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1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Ramakrishnan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College of Physical Education for Women,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Kullappa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Goundanpatti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Kambam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Taluk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Theni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Dist.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H.C.P.Ed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Degree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Tagore College of Physical Education for Women, Salem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–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Karunya Institute of Physical Education, Coimbatore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B.P.Ed. –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Any 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 of Physical Education, Manonmaniam Sundaranar University, Tirunelveli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M.Phil. – 1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Madurai Kamaraj University, Madurai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M.Phil. – 1 Year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M.P.Ed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54" name="Group 338"/>
          <p:cNvGraphicFramePr>
            <a:graphicFrameLocks noGrp="1"/>
          </p:cNvGraphicFramePr>
          <p:nvPr/>
        </p:nvGraphicFramePr>
        <p:xfrm>
          <a:off x="228600" y="152400"/>
          <a:ext cx="8763000" cy="6837998"/>
        </p:xfrm>
        <a:graphic>
          <a:graphicData uri="http://schemas.openxmlformats.org/drawingml/2006/table">
            <a:tbl>
              <a:tblPr/>
              <a:tblGrid>
                <a:gridCol w="533400"/>
                <a:gridCol w="3886200"/>
                <a:gridCol w="2819400"/>
                <a:gridCol w="1524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H.H. Raja College, Pudukottai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Phy.Edu.&amp; Sports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AVM Sri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Pushpam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College,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Poondi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613 105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Physical Education and Sports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Ayya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Nadar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Janaki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Ammal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College,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Sivakasi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626 124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Physical Education and Sports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M.D.T. Hindu College,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Pettai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Tirunelveli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627 004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Physical Education and Sports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Scott Christian College, Nagercoil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Phy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Madras Christian College, Tambaram, Chennai – 600 003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Physical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Dr. MGR Deemed University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Maduravoil, Chennai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B.Sc. Physical Education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 Pass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Arulanandar College, Madurai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Phy.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Avinashilingam Home Science (Deemed University), Coimbatore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Physical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Queen Marys College,Chennai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B.Sc. Phy. Edu.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 Pass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3115606"/>
          </a:xfrm>
          <a:solidFill>
            <a:srgbClr val="7030A0"/>
          </a:solidFill>
          <a:ln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HEARTY WELCOME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85032"/>
            <a:ext cx="8305800" cy="2563368"/>
          </a:xfrm>
          <a:solidFill>
            <a:srgbClr val="FFFF00"/>
          </a:solidFill>
          <a:ln>
            <a:solidFill>
              <a:srgbClr val="FF0000"/>
            </a:solidFill>
          </a:ln>
          <a:effectLst>
            <a:innerShdw blurRad="114300">
              <a:prstClr val="black"/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By</a:t>
            </a:r>
          </a:p>
          <a:p>
            <a:pPr algn="ctr"/>
            <a:r>
              <a:rPr lang="en-US" sz="3600" dirty="0" smtClean="0"/>
              <a:t>Dr. D. ILANGOVAN, </a:t>
            </a:r>
            <a:r>
              <a:rPr lang="en-US" sz="3600" dirty="0" err="1" smtClean="0"/>
              <a:t>M.Com.Ph.D</a:t>
            </a:r>
            <a:r>
              <a:rPr lang="en-US" sz="3600" dirty="0" smtClean="0"/>
              <a:t>.</a:t>
            </a:r>
          </a:p>
          <a:p>
            <a:pPr algn="ctr"/>
            <a:r>
              <a:rPr lang="en-US" dirty="0" smtClean="0"/>
              <a:t>Professor &amp; Head, </a:t>
            </a:r>
            <a:r>
              <a:rPr lang="en-US" dirty="0" smtClean="0"/>
              <a:t>Department of Commerce,</a:t>
            </a:r>
          </a:p>
          <a:p>
            <a:pPr algn="ctr"/>
            <a:r>
              <a:rPr lang="en-US" dirty="0" err="1" smtClean="0"/>
              <a:t>Annamalai</a:t>
            </a:r>
            <a:r>
              <a:rPr lang="en-US" dirty="0" smtClean="0"/>
              <a:t> University,</a:t>
            </a:r>
          </a:p>
          <a:p>
            <a:pPr algn="ctr"/>
            <a:r>
              <a:rPr lang="en-US" dirty="0" err="1" smtClean="0"/>
              <a:t>Annamalainagar</a:t>
            </a:r>
            <a:r>
              <a:rPr lang="en-US" dirty="0" smtClean="0"/>
              <a:t>- 608 002 </a:t>
            </a:r>
            <a:r>
              <a:rPr lang="en-US" dirty="0" err="1" smtClean="0"/>
              <a:t>Cuddalore</a:t>
            </a:r>
            <a:r>
              <a:rPr lang="en-US" dirty="0" smtClean="0"/>
              <a:t> District Tamil Nadu</a:t>
            </a:r>
          </a:p>
          <a:p>
            <a:pPr algn="ctr"/>
            <a:r>
              <a:rPr lang="en-US" dirty="0" smtClean="0"/>
              <a:t>Mob: 09443738926 Email </a:t>
            </a:r>
            <a:r>
              <a:rPr lang="en-US" dirty="0" smtClean="0">
                <a:hlinkClick r:id="rId2"/>
              </a:rPr>
              <a:t>dil2691@yahoo.co.in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77" name="Group 65"/>
          <p:cNvGraphicFramePr>
            <a:graphicFrameLocks noGrp="1"/>
          </p:cNvGraphicFramePr>
          <p:nvPr/>
        </p:nvGraphicFramePr>
        <p:xfrm>
          <a:off x="609600" y="228600"/>
          <a:ext cx="8153400" cy="6263640"/>
        </p:xfrm>
        <a:graphic>
          <a:graphicData uri="http://schemas.openxmlformats.org/drawingml/2006/table">
            <a:tbl>
              <a:tblPr/>
              <a:tblGrid>
                <a:gridCol w="609600"/>
                <a:gridCol w="2971800"/>
                <a:gridCol w="2362200"/>
                <a:gridCol w="2209800"/>
              </a:tblGrid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Sports Authority of India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Netaji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Subhas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National Institute of Sports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Patiala – 147 001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Punjab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Diploma in Coaching – 11 Months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(Athletics, Basket Ball, Weight Lifting, Volleyball, Gymnastics, Hockey, Tennis, Badminton, Fencing, Cycling, Judo, Wrestling)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Master of Sports – 2 Years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(Football, Weight Lifting, Basket Ball, Volley Ball, Athletics, Hockey)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+2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International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Degree with 3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years rep. of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senior state for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Championship.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 times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services /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railways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Physical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Education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Inter University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Age : below 35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21" name="Group 81"/>
          <p:cNvGraphicFramePr>
            <a:graphicFrameLocks noGrp="1"/>
          </p:cNvGraphicFramePr>
          <p:nvPr/>
        </p:nvGraphicFramePr>
        <p:xfrm>
          <a:off x="533400" y="361950"/>
          <a:ext cx="8001000" cy="6294120"/>
        </p:xfrm>
        <a:graphic>
          <a:graphicData uri="http://schemas.openxmlformats.org/drawingml/2006/table">
            <a:tbl>
              <a:tblPr/>
              <a:tblGrid>
                <a:gridCol w="685800"/>
                <a:gridCol w="2514600"/>
                <a:gridCol w="2209800"/>
                <a:gridCol w="2590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6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Sports Authority of India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Netaji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Subhas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Southern Centre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Mysore Road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Bangalore – 56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Diploma in Coaching (11 Months)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(Softball,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Tawatondo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Swimming, Athletics, Tennis)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+2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International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Degree with 3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years rep. of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senior state for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Championship.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 times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services /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railways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Physical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Education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Inter University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Age : below 35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44" name="Group 80"/>
          <p:cNvGraphicFramePr>
            <a:graphicFrameLocks noGrp="1"/>
          </p:cNvGraphicFramePr>
          <p:nvPr/>
        </p:nvGraphicFramePr>
        <p:xfrm>
          <a:off x="457200" y="304800"/>
          <a:ext cx="8153400" cy="5974080"/>
        </p:xfrm>
        <a:graphic>
          <a:graphicData uri="http://schemas.openxmlformats.org/drawingml/2006/table">
            <a:tbl>
              <a:tblPr/>
              <a:tblGrid>
                <a:gridCol w="685800"/>
                <a:gridCol w="2667000"/>
                <a:gridCol w="2362200"/>
                <a:gridCol w="2438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No.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6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Sports Authority of India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Netaji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Subhas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Eastern Centre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Salt Lake City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Kolkatta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Diploma in Coaching (11 Months)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(Boxing, Football, Athletics, Archery)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+2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International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Degree with 3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years rep. of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senior state for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Championship.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 times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services /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railways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Physical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Education with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Inter University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representation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Age : below 35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0198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</a:rPr>
              <a:t>CAREER IN TOURISM MANAGEMENT &amp; CATERING SERVICES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724400" cy="45307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NO COUNTRY IS SELF SUFFICIENT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FOREIGN EXCHANGE IMPORTANT FOR ANY NATION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/>
              <a:t>MORE EXPORT AND LESS IMPORT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3079" name="Picture 7" descr="monsoon-touris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1752600"/>
            <a:ext cx="3962400" cy="4343400"/>
          </a:xfrm>
          <a:noFill/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640-1830-436C-B908-7AED3A24DA3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TOURISM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5029200" cy="4530725"/>
          </a:xfrm>
        </p:spPr>
        <p:txBody>
          <a:bodyPr/>
          <a:lstStyle/>
          <a:p>
            <a:pPr algn="ctr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/>
              <a:t>IS A BUSINESS WITHOUT CAPITAL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/>
              <a:t>EARNS FOREIGN EXCHANGE WITHOUT EXPORT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/>
              <a:t>GENERATES EMPLOYMENT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/>
              <a:t>IS EDUCATION WITHOUT CLASSROOM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/>
          </a:p>
        </p:txBody>
      </p:sp>
      <p:pic>
        <p:nvPicPr>
          <p:cNvPr id="4100" name="Picture 4" descr="indianholiday-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1752600"/>
            <a:ext cx="4038600" cy="4191000"/>
          </a:xfrm>
          <a:noFill/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640-1830-436C-B908-7AED3A24DA3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STATUS OF TOURISM IN INDIA </a:t>
            </a:r>
          </a:p>
        </p:txBody>
      </p:sp>
      <p:graphicFrame>
        <p:nvGraphicFramePr>
          <p:cNvPr id="5184" name="Group 64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10051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ARRIVAL OF FOREIGN TOURISTS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EARNINGS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. 48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12,951 CRORES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. 6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14,238 CRORES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2001-2002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. 7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15,000 CRORES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2003-2004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 MILLION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20,300 CRORES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1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DOMESTIC TOURIST TRAFFIC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267200" cy="4530725"/>
          </a:xfrm>
        </p:spPr>
        <p:txBody>
          <a:bodyPr/>
          <a:lstStyle/>
          <a:p>
            <a:endParaRPr lang="en-US" sz="2800"/>
          </a:p>
          <a:p>
            <a:pPr>
              <a:buFont typeface="Wingdings" pitchFamily="2" charset="2"/>
              <a:buChar char="§"/>
            </a:pPr>
            <a:r>
              <a:rPr lang="en-US" sz="4000"/>
              <a:t>2000-2001</a:t>
            </a:r>
          </a:p>
          <a:p>
            <a:pPr>
              <a:buFont typeface="Wingdings" pitchFamily="2" charset="2"/>
              <a:buNone/>
            </a:pPr>
            <a:r>
              <a:rPr lang="en-US" sz="4000"/>
              <a:t>	</a:t>
            </a:r>
          </a:p>
          <a:p>
            <a:pPr>
              <a:buFont typeface="Wingdings" pitchFamily="2" charset="2"/>
              <a:buChar char="§"/>
            </a:pPr>
            <a:r>
              <a:rPr lang="en-US" sz="4000"/>
              <a:t>200 MILLION   TOURISTS</a:t>
            </a:r>
          </a:p>
        </p:txBody>
      </p:sp>
      <p:pic>
        <p:nvPicPr>
          <p:cNvPr id="7172" name="Picture 4" descr="top-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1981200"/>
            <a:ext cx="3986212" cy="4267200"/>
          </a:xfrm>
          <a:noFill/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D640-1830-436C-B908-7AED3A24DA3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382000" cy="2541587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VISION 2020 FOR INDIA</a:t>
            </a:r>
            <a:br>
              <a:rPr lang="en-US" sz="4000" dirty="0"/>
            </a:br>
            <a:r>
              <a:rPr lang="en-US" sz="4000" dirty="0"/>
              <a:t>BY </a:t>
            </a:r>
            <a:r>
              <a:rPr lang="en-US" sz="4000" dirty="0" smtClean="0"/>
              <a:t>WORLD </a:t>
            </a:r>
            <a:r>
              <a:rPr lang="en-US" sz="4000" dirty="0"/>
              <a:t>TOURISM ORGANISATION </a:t>
            </a:r>
          </a:p>
        </p:txBody>
      </p:sp>
      <p:graphicFrame>
        <p:nvGraphicFramePr>
          <p:cNvPr id="8214" name="Group 22"/>
          <p:cNvGraphicFramePr>
            <a:graphicFrameLocks noGrp="1"/>
          </p:cNvGraphicFramePr>
          <p:nvPr>
            <p:ph idx="1"/>
          </p:nvPr>
        </p:nvGraphicFramePr>
        <p:xfrm>
          <a:off x="457200" y="2819400"/>
          <a:ext cx="8229600" cy="35814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ARRIVALS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EARNINGS IN US$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5.09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 . 09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 TO 11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2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SCENARIO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REQUIRED ADDITIONAL </a:t>
            </a:r>
          </a:p>
          <a:p>
            <a:pPr>
              <a:buFont typeface="Wingdings" pitchFamily="2" charset="2"/>
              <a:buNone/>
            </a:pPr>
            <a:r>
              <a:rPr lang="en-US"/>
              <a:t>   ROOMS WITHIN			1,50,000</a:t>
            </a:r>
          </a:p>
          <a:p>
            <a:pPr>
              <a:buFont typeface="Wingdings" pitchFamily="2" charset="2"/>
              <a:buNone/>
            </a:pPr>
            <a:r>
              <a:rPr lang="en-US"/>
              <a:t>	THREE YEARS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Clr>
                <a:schemeClr val="tx1"/>
              </a:buClr>
            </a:pPr>
            <a:r>
              <a:rPr lang="en-US"/>
              <a:t>REQUIRED ADDITIONAL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/>
              <a:t> 	TRAINED MANPOWER 	3,00,000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/>
              <a:t>	WITHIN THREE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C48767-2C80-4645-B6D5-8E10CF1FF2A2}" type="slidenum">
              <a:rPr lang="en-US"/>
              <a:pPr/>
              <a:t>3</a:t>
            </a:fld>
            <a:endParaRPr lang="en-US"/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54864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B5B81"/>
                </a:solidFill>
              </a:rPr>
              <a:t>Position of Commerce Education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Commerce Education was introduced in India immediately after Independence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It branched out of ‘Economics’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It was primarily considered for the required qualification for employments in financial institutions like banks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After 1970 Commerce graduates –B. Com. were on high demand in employment markets, till 1985.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BBA was introduced after 1985 as parallel to B. Com.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MBA was introduced  in India since 1979 by IIMs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TOURINSM &amp; CATERING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400"/>
              <a:t>The major requirement for successful tourism is catering</a:t>
            </a:r>
          </a:p>
          <a:p>
            <a:r>
              <a:rPr lang="en-US" sz="4400"/>
              <a:t>Catering decides the success of otherwise of the entire tourism</a:t>
            </a:r>
          </a:p>
          <a:p>
            <a:r>
              <a:rPr lang="en-US" sz="4400"/>
              <a:t>Tourism cannot develop without necessary catering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CATERING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953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AIRLINE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CRUISE LINE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RAILWAY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INDUSTRIAL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HOSPITAL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GUEST HOUSE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CALL CENTRE CATERING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</p:txBody>
      </p:sp>
      <p:pic>
        <p:nvPicPr>
          <p:cNvPr id="12292" name="Picture 4" descr="Fliegender_Koch_GS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05425" y="1600200"/>
            <a:ext cx="3152775" cy="2189163"/>
          </a:xfrm>
          <a:noFill/>
          <a:ln/>
        </p:spPr>
      </p:pic>
      <p:pic>
        <p:nvPicPr>
          <p:cNvPr id="12294" name="Picture 6" descr="DCLCateringHead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334000" y="3963988"/>
            <a:ext cx="3238500" cy="2143125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146D-3A7B-45AE-8A5A-6ADAA4BF5EC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COURSES OFFERED UNDER THREE YEAR PROGRAMMES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1"/>
            <a:ext cx="8153400" cy="39624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/>
              <a:t>+2 QUALIFICATION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BSc</a:t>
            </a:r>
            <a:r>
              <a:rPr lang="en-US" dirty="0"/>
              <a:t> HOSPITALITY AND HOTEL ADMINISTRATION ( IGNOU)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/>
              <a:t>NATIONAL COUNCIL FOR HOTEL MANAGEMENT - NEW DELHI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+2 QUALIFICATION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33400"/>
            <a:ext cx="7924800" cy="373380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800" dirty="0"/>
              <a:t>3YEAR/4 YEAR DEGREE PROGRAMMES OFFERED BY UNIVERSITIES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800" dirty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800" dirty="0"/>
              <a:t> 3 YEAR DIPLOMA IN HOTEL MANAGEMENT AND CATERING TECHNOLOGY OFFERED BY DIRECTORATE OF TECHNICAL EDUCATION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/+2 QUALIFICATION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77200" cy="4419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800" dirty="0"/>
              <a:t> FOOD PRODUCTION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800" dirty="0"/>
              <a:t>BAKERY AND CONFECTIONERY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800" dirty="0"/>
              <a:t>FOOD AND BEVERAGE SERVICE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800" dirty="0"/>
              <a:t>FRONT OFFICE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800" dirty="0"/>
              <a:t>HOUSE KEEPING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HOW TO CHOOSE THE INSTITUTE?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57200"/>
            <a:ext cx="7924800" cy="47244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 PROPER APPROVAL FROM THE GOVERNMENT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AFFILIATED WITH GOVERNMENT EXAMINING BODY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PROPER INFRASTRUCTURE FACILITIES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QUALIFIED FACULTY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CAMPUS INTERVIEWS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TRAINING AND PLACEMENT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/>
              <a:t>FEED BACK FROM PASSED OUT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46482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CAREER IN CIVIL SERVICES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 descr="Green marble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5791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1. Administrative Services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90600" y="2286000"/>
            <a:ext cx="76962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Administrative Service (I.A.S)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Delhi, Anthaman and Nichobar Islands and Lashadeep Civil Services - Group B</a:t>
            </a:r>
          </a:p>
        </p:txBody>
      </p:sp>
      <p:pic>
        <p:nvPicPr>
          <p:cNvPr id="16391" name="Picture 7" descr="PIC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933825"/>
            <a:ext cx="2790825" cy="25908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057400" y="2519363"/>
            <a:ext cx="498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Indian Foreign Service(I.F.S)</a:t>
            </a:r>
          </a:p>
        </p:txBody>
      </p:sp>
      <p:sp>
        <p:nvSpPr>
          <p:cNvPr id="20483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5791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2. Foreign Service</a:t>
            </a:r>
          </a:p>
        </p:txBody>
      </p:sp>
      <p:pic>
        <p:nvPicPr>
          <p:cNvPr id="20485" name="Picture 5" descr="j03012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3582988"/>
            <a:ext cx="3384550" cy="289401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46138" y="1905000"/>
            <a:ext cx="7916862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Police Service (I.P.S)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Delhi, Anthaman and Nichobar Islands and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Lashadeep Civil Services - Group B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5791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3. Uniformed Services</a:t>
            </a:r>
          </a:p>
        </p:txBody>
      </p:sp>
      <p:pic>
        <p:nvPicPr>
          <p:cNvPr id="21510" name="Picture 6" descr="j03351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4149725"/>
            <a:ext cx="2190750" cy="219075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3446A-8413-4425-9D50-442B21F6BAAD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00FF"/>
                </a:solidFill>
              </a:rPr>
              <a:t>Development of Commerce Education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447800"/>
            <a:ext cx="8183880" cy="4800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There were only a few Universities offering commerce </a:t>
            </a:r>
            <a:r>
              <a:rPr lang="en-US" dirty="0" err="1">
                <a:solidFill>
                  <a:srgbClr val="FF0000"/>
                </a:solidFill>
              </a:rPr>
              <a:t>programmes</a:t>
            </a:r>
            <a:r>
              <a:rPr lang="en-US" dirty="0">
                <a:solidFill>
                  <a:srgbClr val="FF0000"/>
                </a:solidFill>
              </a:rPr>
              <a:t> until 1985</a:t>
            </a:r>
          </a:p>
          <a:p>
            <a:r>
              <a:rPr lang="en-US" dirty="0">
                <a:solidFill>
                  <a:srgbClr val="FF0000"/>
                </a:solidFill>
              </a:rPr>
              <a:t>M. Com. was a rare commodity and was offered only by a selected institutions then</a:t>
            </a:r>
          </a:p>
          <a:p>
            <a:r>
              <a:rPr lang="en-US" dirty="0">
                <a:solidFill>
                  <a:srgbClr val="FF0000"/>
                </a:solidFill>
              </a:rPr>
              <a:t>M. Phil. or Ph.D. in Commerce was something rarest of rare in 80’s and before</a:t>
            </a:r>
          </a:p>
          <a:p>
            <a:r>
              <a:rPr lang="en-US" dirty="0">
                <a:solidFill>
                  <a:srgbClr val="FF0000"/>
                </a:solidFill>
              </a:rPr>
              <a:t>Till date there is almost none who completed post doctoral </a:t>
            </a:r>
            <a:r>
              <a:rPr lang="en-US" dirty="0" err="1">
                <a:solidFill>
                  <a:srgbClr val="FF0000"/>
                </a:solidFill>
              </a:rPr>
              <a:t>programme</a:t>
            </a:r>
            <a:r>
              <a:rPr lang="en-US" dirty="0">
                <a:solidFill>
                  <a:srgbClr val="FF0000"/>
                </a:solidFill>
              </a:rPr>
              <a:t> in Commerce in India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7620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4. Revenue and Customs Services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14400" y="1905000"/>
            <a:ext cx="7899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Customs and Central Excise Service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Indian Revenue Service</a:t>
            </a:r>
          </a:p>
        </p:txBody>
      </p:sp>
      <p:pic>
        <p:nvPicPr>
          <p:cNvPr id="22534" name="Picture 6" descr="j0195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625" y="3141663"/>
            <a:ext cx="3094038" cy="315912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990600" y="1828800"/>
            <a:ext cx="7770813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Railway Traffic Service,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Indian Railway Accounts Service,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Indian Railway Personnel Service,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Posts of Assistant Security Officer, Group ‘A’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in Railway Protection force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5. Railway Board Secretariat Service, Group B,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(Section Officer’s Grade)</a:t>
            </a:r>
          </a:p>
        </p:txBody>
      </p:sp>
      <p:sp>
        <p:nvSpPr>
          <p:cNvPr id="23555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477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5. Railway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90600" y="1828800"/>
            <a:ext cx="7718425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P &amp; T Accounts and Finance Services,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Indian Audit and Accounts Finance Services,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Indian Defence Accounts Services,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Indian Civil Accounts Services,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5. Indian Railway Accounts Service, Group ‘A’</a:t>
            </a:r>
          </a:p>
        </p:txBody>
      </p:sp>
      <p:sp>
        <p:nvSpPr>
          <p:cNvPr id="24579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7696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6. Accounts and Finance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90600" y="1828800"/>
            <a:ext cx="7348538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Postal Service,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Indian Information Services (Junior Grade)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Railway Board Secretariat Service, 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‘B’ (Section Officer’s Grade)</a:t>
            </a:r>
          </a:p>
        </p:txBody>
      </p:sp>
      <p:sp>
        <p:nvSpPr>
          <p:cNvPr id="26627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7696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8. Other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90600" y="1828800"/>
            <a:ext cx="6965950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Indian Ordinance Factories Service,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Indian Defence Estates Services,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‘A’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Armed forces Headquarter Civil Service, </a:t>
            </a:r>
          </a:p>
          <a:p>
            <a:pPr>
              <a:spcBef>
                <a:spcPct val="50000"/>
              </a:spcBef>
            </a:pPr>
            <a:r>
              <a:rPr lang="en-US" sz="2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Group ‘B’</a:t>
            </a:r>
          </a:p>
        </p:txBody>
      </p:sp>
      <p:sp>
        <p:nvSpPr>
          <p:cNvPr id="25603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7696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7. Defence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219200" y="1752600"/>
            <a:ext cx="79248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1. Academic Eligibility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     A Degree - University Recognised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2. Other Eligibility Conditions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a. Nationality - Indian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endParaRPr lang="en-US" b="1">
              <a:solidFill>
                <a:srgbClr val="311ABE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        </a:t>
            </a:r>
          </a:p>
        </p:txBody>
      </p:sp>
      <p:sp>
        <p:nvSpPr>
          <p:cNvPr id="15363" name="WordArt 3" descr="Walnut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3429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C. Eligibility</a:t>
            </a:r>
          </a:p>
        </p:txBody>
      </p:sp>
      <p:pic>
        <p:nvPicPr>
          <p:cNvPr id="15366" name="Picture 6" descr="j021508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3213100"/>
            <a:ext cx="2074862" cy="324802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-152400" y="1676400"/>
            <a:ext cx="91265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b. Age Limit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I.  21 years not over 30 years on                      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	August 1st of the year of Examination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II. Upper Age Limits 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 - Maximum 3 years for OBC 		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- Maximum 5 years for SC/ST Candidate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- Maximum 10 years for Handicapped Candidates</a:t>
            </a:r>
          </a:p>
        </p:txBody>
      </p:sp>
      <p:sp>
        <p:nvSpPr>
          <p:cNvPr id="31747" name="WordArt 3" descr="Walnut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3429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C. Eligibility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6" grpId="1"/>
      <p:bldP spid="3174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2" descr="Walnut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D. Number of Attempts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676400"/>
            <a:ext cx="6750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 - 4 attempts for every candidates.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- 7 attempts for OBC candidates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- No restriction for SC and ST Students</a:t>
            </a:r>
          </a:p>
        </p:txBody>
      </p:sp>
      <p:pic>
        <p:nvPicPr>
          <p:cNvPr id="32773" name="Picture 5" descr="j03029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3284538"/>
            <a:ext cx="2251075" cy="31543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 descr="Walnut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E. Reservation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635125" y="2105025"/>
            <a:ext cx="6821488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 SC		-	15%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ST		- 	7.5%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OBC		-	27%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endParaRPr lang="en-US" b="1">
              <a:solidFill>
                <a:srgbClr val="311ABE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Among OBC Creamy Layer are not eligible for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		reservation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 descr="Walnut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981200" y="2514600"/>
            <a:ext cx="40782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1. Preliminary Examination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2. Main Examination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rgbClr val="311ABE"/>
                </a:solidFill>
                <a:latin typeface="Arial" charset="0"/>
              </a:rPr>
              <a:t>3. Interview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066800" y="1876425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Scheme of Examination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pic>
        <p:nvPicPr>
          <p:cNvPr id="34823" name="Picture 7" descr="j029755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62675" y="2708275"/>
            <a:ext cx="2455863" cy="37465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 autoUpdateAnimBg="0"/>
      <p:bldP spid="348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AC8350-0B33-431A-89DF-881AC174310D}" type="slidenum">
              <a:rPr lang="en-US"/>
              <a:pPr/>
              <a:t>5</a:t>
            </a:fld>
            <a:endParaRPr lang="en-US"/>
          </a:p>
        </p:txBody>
      </p:sp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hlink"/>
                </a:solidFill>
              </a:rPr>
              <a:t>Diversification of Commerce Education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</a:rPr>
              <a:t>B.Com</a:t>
            </a:r>
            <a:r>
              <a:rPr lang="en-US" dirty="0">
                <a:solidFill>
                  <a:srgbClr val="FF0000"/>
                </a:solidFill>
              </a:rPr>
              <a:t>. was a traditional </a:t>
            </a:r>
            <a:r>
              <a:rPr lang="en-US" dirty="0" err="1">
                <a:solidFill>
                  <a:srgbClr val="FF0000"/>
                </a:solidFill>
              </a:rPr>
              <a:t>programme</a:t>
            </a:r>
            <a:r>
              <a:rPr lang="en-US" dirty="0">
                <a:solidFill>
                  <a:srgbClr val="FF0000"/>
                </a:solidFill>
              </a:rPr>
              <a:t> at U.G. level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The UGC still approves diversification of commerce </a:t>
            </a:r>
            <a:r>
              <a:rPr lang="en-US" dirty="0" err="1">
                <a:solidFill>
                  <a:srgbClr val="FF0000"/>
                </a:solidFill>
              </a:rPr>
              <a:t>programmes</a:t>
            </a:r>
            <a:r>
              <a:rPr lang="en-US" dirty="0">
                <a:solidFill>
                  <a:srgbClr val="FF0000"/>
                </a:solidFill>
              </a:rPr>
              <a:t> only with the common nomenclature called </a:t>
            </a:r>
            <a:r>
              <a:rPr lang="en-US" dirty="0" err="1">
                <a:solidFill>
                  <a:srgbClr val="FF0000"/>
                </a:solidFill>
              </a:rPr>
              <a:t>B.Com</a:t>
            </a:r>
            <a:r>
              <a:rPr lang="en-US" dirty="0">
                <a:solidFill>
                  <a:srgbClr val="FF0000"/>
                </a:solidFill>
              </a:rPr>
              <a:t>. with any of its branch of knowledge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So, there are now many institutions to offer </a:t>
            </a:r>
            <a:r>
              <a:rPr lang="en-US" dirty="0" err="1">
                <a:solidFill>
                  <a:srgbClr val="FF0000"/>
                </a:solidFill>
              </a:rPr>
              <a:t>B.Com</a:t>
            </a:r>
            <a:r>
              <a:rPr lang="en-US" dirty="0">
                <a:solidFill>
                  <a:srgbClr val="FF0000"/>
                </a:solidFill>
              </a:rPr>
              <a:t>. – Bank Management, Corporate </a:t>
            </a:r>
            <a:r>
              <a:rPr lang="en-US" dirty="0" err="1">
                <a:solidFill>
                  <a:srgbClr val="FF0000"/>
                </a:solidFill>
              </a:rPr>
              <a:t>Secretaryship</a:t>
            </a:r>
            <a:r>
              <a:rPr lang="en-US" dirty="0">
                <a:solidFill>
                  <a:srgbClr val="FF0000"/>
                </a:solidFill>
              </a:rPr>
              <a:t>, Salesmanship, Marketing Management, Accounting &amp; Finance, Computer Applications, Taxation &amp; Costing, Business Studies, International Business &amp; Cooperation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</a:rPr>
              <a:t>B.Com</a:t>
            </a:r>
            <a:r>
              <a:rPr lang="en-US" dirty="0">
                <a:solidFill>
                  <a:srgbClr val="FF0000"/>
                </a:solidFill>
              </a:rPr>
              <a:t>. is the most desired UG for many in India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0" y="1066800"/>
            <a:ext cx="407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1. Preliminary Examination</a:t>
            </a:r>
          </a:p>
        </p:txBody>
      </p:sp>
      <p:sp>
        <p:nvSpPr>
          <p:cNvPr id="35843" name="WordArt 3" descr="Walnut"/>
          <p:cNvSpPr>
            <a:spLocks noChangeArrowheads="1" noChangeShapeType="1" noTextEdit="1"/>
          </p:cNvSpPr>
          <p:nvPr/>
        </p:nvSpPr>
        <p:spPr bwMode="auto">
          <a:xfrm>
            <a:off x="1066800" y="3810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066800" y="2400300"/>
          <a:ext cx="7200900" cy="4267200"/>
        </p:xfrm>
        <a:graphic>
          <a:graphicData uri="http://schemas.openxmlformats.org/presentationml/2006/ole">
            <p:oleObj spid="_x0000_s1026" name="Document" r:id="rId5" imgW="7204680" imgH="4267080" progId="Word.Document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572000" y="1066800"/>
            <a:ext cx="407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1. Preliminary Examination</a:t>
            </a:r>
          </a:p>
        </p:txBody>
      </p:sp>
      <p:sp>
        <p:nvSpPr>
          <p:cNvPr id="36867" name="WordArt 3" descr="Walnut"/>
          <p:cNvSpPr>
            <a:spLocks noChangeArrowheads="1" noChangeShapeType="1" noTextEdit="1"/>
          </p:cNvSpPr>
          <p:nvPr/>
        </p:nvSpPr>
        <p:spPr bwMode="auto">
          <a:xfrm>
            <a:off x="1066800" y="3810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914400" y="1524000"/>
            <a:ext cx="527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List of Optional Subjects - Total 23 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1809750" y="2057400"/>
          <a:ext cx="7448550" cy="11791950"/>
        </p:xfrm>
        <a:graphic>
          <a:graphicData uri="http://schemas.openxmlformats.org/presentationml/2006/ole">
            <p:oleObj spid="_x0000_s2050" name="Document" r:id="rId5" imgW="7443000" imgH="1179180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animBg="1"/>
      <p:bldP spid="3686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419600" y="1143000"/>
            <a:ext cx="407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1. Preliminary Examination</a:t>
            </a:r>
          </a:p>
        </p:txBody>
      </p:sp>
      <p:sp>
        <p:nvSpPr>
          <p:cNvPr id="37891" name="WordArt 3" descr="Walnut"/>
          <p:cNvSpPr>
            <a:spLocks noChangeArrowheads="1" noChangeShapeType="1" noTextEdit="1"/>
          </p:cNvSpPr>
          <p:nvPr/>
        </p:nvSpPr>
        <p:spPr bwMode="auto">
          <a:xfrm>
            <a:off x="914400" y="4572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62000" y="1600200"/>
            <a:ext cx="6240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Distribution of General Studies Questions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219200" y="2228850"/>
          <a:ext cx="9982200" cy="6686550"/>
        </p:xfrm>
        <a:graphic>
          <a:graphicData uri="http://schemas.openxmlformats.org/presentationml/2006/ole">
            <p:oleObj spid="_x0000_s3074" name="Document" r:id="rId5" imgW="9976320" imgH="668664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animBg="1"/>
      <p:bldP spid="3789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422900" y="1066800"/>
            <a:ext cx="311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2. Main Examination</a:t>
            </a:r>
          </a:p>
        </p:txBody>
      </p:sp>
      <p:sp>
        <p:nvSpPr>
          <p:cNvPr id="38915" name="WordArt 3" descr="Walnut"/>
          <p:cNvSpPr>
            <a:spLocks noChangeArrowheads="1" noChangeShapeType="1" noTextEdit="1"/>
          </p:cNvSpPr>
          <p:nvPr/>
        </p:nvSpPr>
        <p:spPr bwMode="auto">
          <a:xfrm>
            <a:off x="990600" y="4572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838200" y="1600200"/>
            <a:ext cx="439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Scheme of Main Examination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990600" y="2171700"/>
          <a:ext cx="8020050" cy="10629900"/>
        </p:xfrm>
        <a:graphic>
          <a:graphicData uri="http://schemas.openxmlformats.org/presentationml/2006/ole">
            <p:oleObj spid="_x0000_s4098" name="Document" r:id="rId5" imgW="8023680" imgH="1062936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animBg="1"/>
      <p:bldP spid="3891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5867400" y="914400"/>
            <a:ext cx="311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2. Main Examination</a:t>
            </a:r>
          </a:p>
        </p:txBody>
      </p:sp>
      <p:sp>
        <p:nvSpPr>
          <p:cNvPr id="39939" name="WordArt 3" descr="Walnut"/>
          <p:cNvSpPr>
            <a:spLocks noChangeArrowheads="1" noChangeShapeType="1" noTextEdit="1"/>
          </p:cNvSpPr>
          <p:nvPr/>
        </p:nvSpPr>
        <p:spPr bwMode="auto">
          <a:xfrm>
            <a:off x="990600" y="45720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822325" y="1219200"/>
            <a:ext cx="527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List of Optional Subjects - Total 23 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1600200" y="1752600"/>
          <a:ext cx="7419975" cy="11753850"/>
        </p:xfrm>
        <a:graphic>
          <a:graphicData uri="http://schemas.openxmlformats.org/presentationml/2006/ole">
            <p:oleObj spid="_x0000_s5122" name="Document" r:id="rId5" imgW="7434620" imgH="11752542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animBg="1"/>
      <p:bldP spid="399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422900" y="1085850"/>
            <a:ext cx="311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2. Main Examination</a:t>
            </a:r>
          </a:p>
        </p:txBody>
      </p:sp>
      <p:sp>
        <p:nvSpPr>
          <p:cNvPr id="40963" name="WordArt 3" descr="Walnut"/>
          <p:cNvSpPr>
            <a:spLocks noChangeArrowheads="1" noChangeShapeType="1" noTextEdit="1"/>
          </p:cNvSpPr>
          <p:nvPr/>
        </p:nvSpPr>
        <p:spPr bwMode="auto">
          <a:xfrm>
            <a:off x="990600" y="47625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800100" y="1543050"/>
            <a:ext cx="376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List of Optional Subjects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143000" y="2209800"/>
          <a:ext cx="7524750" cy="4191000"/>
        </p:xfrm>
        <a:graphic>
          <a:graphicData uri="http://schemas.openxmlformats.org/presentationml/2006/ole">
            <p:oleObj spid="_x0000_s6146" name="Document" r:id="rId5" imgW="7549560" imgH="490284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animBg="1"/>
      <p:bldP spid="4096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422900" y="1085850"/>
            <a:ext cx="311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2. Main Examination</a:t>
            </a:r>
          </a:p>
        </p:txBody>
      </p:sp>
      <p:sp>
        <p:nvSpPr>
          <p:cNvPr id="41987" name="WordArt 3" descr="Walnut"/>
          <p:cNvSpPr>
            <a:spLocks noChangeArrowheads="1" noChangeShapeType="1" noTextEdit="1"/>
          </p:cNvSpPr>
          <p:nvPr/>
        </p:nvSpPr>
        <p:spPr bwMode="auto">
          <a:xfrm>
            <a:off x="990600" y="47625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F. Examination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00100" y="1543050"/>
            <a:ext cx="762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Optional Subjects(Main) Combinations Not Allowed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38200" y="2178050"/>
            <a:ext cx="798195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1. Political Science &amp; International Relations AND Public Administration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2. Commerce &amp; Accountancy AND Management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3. Anthropology AND Sociology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4. Mathematics AND Statistics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5. Agriculture AND Animal Husbandry &amp; Veterinary Science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6. Management AND Public Administration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7. Of the Engineering Subjects, viz., Civil Engineering, Electrical 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Engineering and Mechanical Engineering- not more than one subjects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sz="1800" b="1">
                <a:solidFill>
                  <a:srgbClr val="311ABE"/>
                </a:solidFill>
                <a:latin typeface="Arial" charset="0"/>
              </a:rPr>
              <a:t>8. Animal Husbandry &amp; Veterinary Science AND Medical Science</a:t>
            </a:r>
            <a:endParaRPr lang="en-US" b="1">
              <a:solidFill>
                <a:srgbClr val="311ABE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animBg="1"/>
      <p:bldP spid="41988" grpId="0"/>
      <p:bldP spid="4199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WordArt 3" descr="Walnut"/>
          <p:cNvSpPr>
            <a:spLocks noChangeArrowheads="1" noChangeShapeType="1" noTextEdit="1"/>
          </p:cNvSpPr>
          <p:nvPr/>
        </p:nvSpPr>
        <p:spPr bwMode="auto">
          <a:xfrm>
            <a:off x="990600" y="476250"/>
            <a:ext cx="5181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G. Application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292350" y="2347913"/>
            <a:ext cx="4446588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- Post Office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- Cost of Application RS. 20/-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2286000" y="4038600"/>
            <a:ext cx="507523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The Secretary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Union Public Service commission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Dholpur House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SzPct val="140000"/>
              <a:buFont typeface="CommonBullets" pitchFamily="34" charset="2"/>
              <a:buNone/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New Delhi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990600" y="3429000"/>
            <a:ext cx="540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11ABE"/>
                </a:solidFill>
                <a:latin typeface="Arial" charset="0"/>
              </a:rPr>
              <a:t>Filled Application should be send 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LA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43012" grpId="0" autoUpdateAnimBg="0"/>
      <p:bldP spid="43015" grpId="0" autoUpdateAnimBg="0"/>
      <p:bldP spid="43017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62000"/>
            <a:ext cx="8183880" cy="527515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CAREER IN DEFENCE </a:t>
            </a:r>
            <a:r>
              <a:rPr lang="en-US" sz="6700" dirty="0" smtClean="0">
                <a:solidFill>
                  <a:srgbClr val="FF0000"/>
                </a:solidFill>
              </a:rPr>
              <a:t>[ARMY, NAVY &amp; AIR FORCE]</a:t>
            </a:r>
            <a:endParaRPr lang="en-US" sz="67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74763" y="2476500"/>
            <a:ext cx="6594475" cy="1905000"/>
            <a:chOff x="0" y="0"/>
            <a:chExt cx="4154" cy="1200"/>
          </a:xfrm>
        </p:grpSpPr>
        <p:sp>
          <p:nvSpPr>
            <p:cNvPr id="38914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415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3600" cy="1200"/>
              <a:chOff x="0" y="0"/>
              <a:chExt cx="3600" cy="1200"/>
            </a:xfrm>
          </p:grpSpPr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1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915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1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400">
                    <a:latin typeface="Times New Roman" pitchFamily="18" charset="0"/>
                  </a:rPr>
                  <a:t>  </a:t>
                </a:r>
                <a:r>
                  <a:rPr lang="en-US" sz="9500">
                    <a:latin typeface="Times New Roman" pitchFamily="18" charset="0"/>
                  </a:rPr>
                  <a:t> </a:t>
                </a:r>
                <a:r>
                  <a:rPr lang="en-US" sz="2400">
                    <a:latin typeface="Times New Roman" pitchFamily="18" charset="0"/>
                  </a:rPr>
                  <a:t>                                   </a:t>
                </a:r>
              </a:p>
              <a:p>
                <a:pPr algn="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38916" name="Picture 4" descr="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5000" y="0"/>
            <a:ext cx="3429000" cy="2209800"/>
          </a:xfrm>
          <a:prstGeom prst="rect">
            <a:avLst/>
          </a:prstGeom>
          <a:noFill/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274763" y="2713038"/>
            <a:ext cx="6594475" cy="1431925"/>
            <a:chOff x="0" y="0"/>
            <a:chExt cx="4154" cy="902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415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0" y="0"/>
              <a:ext cx="3600" cy="902"/>
              <a:chOff x="0" y="0"/>
              <a:chExt cx="3600" cy="902"/>
            </a:xfrm>
          </p:grpSpPr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90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90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400">
                    <a:latin typeface="Times New Roman" pitchFamily="18" charset="0"/>
                  </a:rPr>
                  <a:t>  </a:t>
                </a:r>
                <a:r>
                  <a:rPr lang="en-US" sz="6400">
                    <a:latin typeface="Times New Roman" pitchFamily="18" charset="0"/>
                  </a:rPr>
                  <a:t> </a:t>
                </a:r>
                <a:r>
                  <a:rPr lang="en-US" sz="2400">
                    <a:latin typeface="Times New Roman" pitchFamily="18" charset="0"/>
                  </a:rPr>
                  <a:t>                                   </a:t>
                </a:r>
              </a:p>
              <a:p>
                <a:pPr algn="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38922" name="Picture 10" descr=".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4114800"/>
            <a:ext cx="4800600" cy="2743200"/>
          </a:xfrm>
          <a:prstGeom prst="rect">
            <a:avLst/>
          </a:prstGeom>
          <a:noFill/>
        </p:spPr>
      </p:pic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0" y="2576513"/>
            <a:ext cx="5029200" cy="1706562"/>
            <a:chOff x="0" y="0"/>
            <a:chExt cx="4154" cy="1075"/>
          </a:xfrm>
        </p:grpSpPr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415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0" y="0"/>
              <a:ext cx="3600" cy="1075"/>
              <a:chOff x="0" y="0"/>
              <a:chExt cx="3600" cy="1075"/>
            </a:xfrm>
          </p:grpSpPr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10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00" cy="10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400">
                    <a:latin typeface="Times New Roman" pitchFamily="18" charset="0"/>
                  </a:rPr>
                  <a:t>  </a:t>
                </a:r>
                <a:r>
                  <a:rPr lang="en-US" sz="8200">
                    <a:latin typeface="Times New Roman" pitchFamily="18" charset="0"/>
                  </a:rPr>
                  <a:t> </a:t>
                </a:r>
                <a:r>
                  <a:rPr lang="en-US" sz="2400">
                    <a:latin typeface="Times New Roman" pitchFamily="18" charset="0"/>
                  </a:rPr>
                  <a:t>                                   </a:t>
                </a:r>
              </a:p>
              <a:p>
                <a:pPr algn="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38928" name="Picture 16" descr=".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43400" y="2209800"/>
            <a:ext cx="4800600" cy="1981200"/>
          </a:xfrm>
          <a:prstGeom prst="rect">
            <a:avLst/>
          </a:prstGeom>
          <a:noFill/>
        </p:spPr>
      </p:pic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274763" y="2887663"/>
            <a:ext cx="6594475" cy="1082675"/>
            <a:chOff x="0" y="0"/>
            <a:chExt cx="4154" cy="682"/>
          </a:xfrm>
        </p:grpSpPr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415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3600" cy="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  </a:t>
              </a:r>
              <a:r>
                <a:rPr lang="en-US" sz="4100">
                  <a:latin typeface="Times New Roman" pitchFamily="18" charset="0"/>
                </a:rPr>
                <a:t> </a:t>
              </a:r>
              <a:r>
                <a:rPr lang="en-US" sz="2400">
                  <a:latin typeface="Times New Roman" pitchFamily="18" charset="0"/>
                </a:rPr>
                <a:t>                                                                      </a:t>
              </a:r>
            </a:p>
          </p:txBody>
        </p:sp>
      </p:grpSp>
      <p:pic>
        <p:nvPicPr>
          <p:cNvPr id="38934" name="Picture 22" descr="Indian Armed Forces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171450"/>
            <a:ext cx="5029200" cy="819150"/>
          </a:xfrm>
          <a:prstGeom prst="rect">
            <a:avLst/>
          </a:prstGeom>
          <a:noFill/>
        </p:spPr>
      </p:pic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1274763" y="3001963"/>
            <a:ext cx="6594475" cy="854075"/>
            <a:chOff x="0" y="0"/>
            <a:chExt cx="4154" cy="538"/>
          </a:xfrm>
        </p:grpSpPr>
        <p:sp>
          <p:nvSpPr>
            <p:cNvPr id="38936" name="Rectangle 24"/>
            <p:cNvSpPr>
              <a:spLocks noChangeArrowheads="1"/>
            </p:cNvSpPr>
            <p:nvPr/>
          </p:nvSpPr>
          <p:spPr bwMode="auto">
            <a:xfrm>
              <a:off x="0" y="0"/>
              <a:ext cx="415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0" y="0"/>
              <a:ext cx="3600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sz="2400">
                <a:latin typeface="verdana" pitchFamily="34" charset="0"/>
              </a:endParaRP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sz="2400">
                <a:latin typeface="verdana" pitchFamily="34" charset="0"/>
              </a:endParaRP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sz="2400">
                <a:latin typeface="verdana" pitchFamily="34" charset="0"/>
              </a:endParaRP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2400">
                  <a:latin typeface="verdana" pitchFamily="34" charset="0"/>
                </a:rPr>
                <a:t>     </a:t>
              </a:r>
              <a:r>
                <a:rPr lang="en-US" sz="3600">
                  <a:latin typeface="verdana" pitchFamily="34" charset="0"/>
                </a:rPr>
                <a:t> </a:t>
              </a:r>
              <a:r>
                <a:rPr lang="en-US" sz="3600">
                  <a:solidFill>
                    <a:schemeClr val="tx2"/>
                  </a:solidFill>
                  <a:latin typeface="verdana" pitchFamily="34" charset="0"/>
                </a:rPr>
                <a:t>DECIDE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3600">
                  <a:solidFill>
                    <a:schemeClr val="tx2"/>
                  </a:solidFill>
                  <a:latin typeface="verdana" pitchFamily="34" charset="0"/>
                </a:rPr>
                <a:t>      WITH           CONFIDENCE </a:t>
              </a:r>
              <a:r>
                <a:rPr lang="en-US" sz="3600">
                  <a:latin typeface="verdana" pitchFamily="34" charset="0"/>
                </a:rPr>
                <a:t>                                     </a:t>
              </a:r>
              <a:r>
                <a:rPr lang="en-US" sz="3200">
                  <a:latin typeface="verdana" pitchFamily="34" charset="0"/>
                </a:rPr>
                <a:t>           </a:t>
              </a:r>
              <a:r>
                <a:rPr lang="en-US" sz="3000">
                  <a:latin typeface="verdana" pitchFamily="34" charset="0"/>
                </a:rPr>
                <a:t>               </a:t>
              </a:r>
            </a:p>
          </p:txBody>
        </p:sp>
      </p:grpSp>
      <p:pic>
        <p:nvPicPr>
          <p:cNvPr id="38938" name="Picture 26" descr="Bharatiya Sashastra Senai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990600"/>
            <a:ext cx="4876800" cy="1143000"/>
          </a:xfrm>
          <a:prstGeom prst="rect">
            <a:avLst/>
          </a:prstGeom>
          <a:noFill/>
        </p:spPr>
      </p:pic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B9558F-96FB-4D7B-A537-8B64F3B9E2BD}" type="slidenum">
              <a:rPr lang="en-US"/>
              <a:pPr/>
              <a:t>6</a:t>
            </a:fld>
            <a:endParaRPr lang="en-US"/>
          </a:p>
        </p:txBody>
      </p:sp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Higher Studies in Commerce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rgbClr val="800080"/>
                </a:solidFill>
              </a:rPr>
              <a:t>Professional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Competitive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Traditional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Diversified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International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Research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  <a:p>
            <a:r>
              <a:rPr lang="en-US" sz="4000" dirty="0">
                <a:solidFill>
                  <a:srgbClr val="800080"/>
                </a:solidFill>
              </a:rPr>
              <a:t>Other </a:t>
            </a:r>
            <a:r>
              <a:rPr lang="en-US" sz="4000" dirty="0" err="1">
                <a:solidFill>
                  <a:srgbClr val="800080"/>
                </a:solidFill>
              </a:rPr>
              <a:t>Programmes</a:t>
            </a:r>
            <a:endParaRPr lang="en-US" sz="4000" dirty="0">
              <a:solidFill>
                <a:srgbClr val="800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Modes of Entry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676400"/>
            <a:ext cx="8183880" cy="3041904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en-US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Indian Army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endParaRPr lang="en-US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Indian Navy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endParaRPr lang="en-US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Indian Air 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INDIAN ARMY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981200"/>
            <a:ext cx="8183880" cy="3886200"/>
          </a:xfrm>
        </p:spPr>
        <p:txBody>
          <a:bodyPr>
            <a:normAutofit/>
          </a:bodyPr>
          <a:lstStyle/>
          <a:p>
            <a:r>
              <a:rPr lang="en-US" dirty="0"/>
              <a:t>3 Modes of Entry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      NDA – National  </a:t>
            </a:r>
            <a:r>
              <a:rPr lang="en-US" dirty="0" err="1"/>
              <a:t>Defence</a:t>
            </a:r>
            <a:r>
              <a:rPr lang="en-US" dirty="0"/>
              <a:t> Academy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endParaRPr lang="en-US" dirty="0"/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      IMA  -  Indian  Military Academy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endParaRPr lang="en-US" dirty="0"/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      OTA -  Officers Training Academy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828800"/>
            <a:ext cx="8183880" cy="3810000"/>
          </a:xfrm>
        </p:spPr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Course commencement – Jan &amp; July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Age – 161/2 – 19 yrs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/>
              <a:t>Ed’n</a:t>
            </a:r>
            <a:r>
              <a:rPr lang="en-US" sz="2800" dirty="0"/>
              <a:t> – 12</a:t>
            </a:r>
            <a:r>
              <a:rPr lang="en-US" sz="2800" baseline="30000" dirty="0"/>
              <a:t>th</a:t>
            </a:r>
            <a:r>
              <a:rPr lang="en-US" sz="2800" dirty="0"/>
              <a:t> std of 10+2 system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Mode of selection – UPSC exam &amp; SSB Interview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IMA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905000"/>
            <a:ext cx="8183880" cy="3886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                  4 Modes of Entry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   Direct Entry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   Engineering Graduates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   University Entry Scheme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  10+2 Tech Entry Scheme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en-US" dirty="0"/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DIRECT ENTRY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676400"/>
            <a:ext cx="8183880" cy="3962400"/>
          </a:xfrm>
        </p:spPr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Course commencement – Jan &amp; July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Age – 19 – 24 yrs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/>
              <a:t>Ed’n</a:t>
            </a:r>
            <a:r>
              <a:rPr lang="en-US" sz="2800" dirty="0"/>
              <a:t> – Any degree 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Mode of selection – CDSC exam &amp; SSB Interview</a:t>
            </a:r>
          </a:p>
          <a:p>
            <a:pPr marL="609600" indent="-6096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ENGINEERING GRADUATES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Course commencement – Jan &amp; July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Age – 20 – 27 yrs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Ed’n – Engineering Degree as reqd.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Mode of selection – Direct SSB Interview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/>
          </a:p>
          <a:p>
            <a:pPr marL="609600" indent="-609600"/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UNIVERSITY ENTRY SCHEME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Course commencement – July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Age: –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        Final years - 19 - 25 yrs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        Pre Final years –18 – 24 yrs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Ed’n – Engineering Degree as reqd.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Mode of selection – Campus Interview &amp; SSB Interview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</a:pP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+ 2 Tech Entry System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Course commencement – Jan &amp; July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Age – 161/2 – 191/2 yrs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Ed’n – 10+2 Pass with 70% aggregate in PCM.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/>
              <a:t>Mode of selection – Apply directly to the recruiting Directorate as per the advt.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90000"/>
              </a:lnSpc>
            </a:pPr>
            <a:endParaRPr lang="en-US" sz="2800"/>
          </a:p>
          <a:p>
            <a:pPr marL="609600" indent="-609600">
              <a:lnSpc>
                <a:spcPct val="90000"/>
              </a:lnSpc>
            </a:pP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sho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OTA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981200"/>
            <a:ext cx="8183880" cy="4038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                 4 Modes of Entry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Short Service Commission(Non Tech)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Short Service Commission(Tech)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Short Service Commission(NCC </a:t>
            </a:r>
            <a:r>
              <a:rPr lang="en-US" dirty="0" err="1"/>
              <a:t>Spl</a:t>
            </a:r>
            <a:r>
              <a:rPr lang="en-US" dirty="0"/>
              <a:t> Entry Scheme)</a:t>
            </a: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Women Special Entry Scheme(Off)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SSC(Non Tech)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905000"/>
            <a:ext cx="8183880" cy="38100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Course commencement – May &amp; Oct / Nov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Age – 19 – 25yrs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/>
              <a:t>Ed’n</a:t>
            </a:r>
            <a:r>
              <a:rPr lang="en-US" dirty="0"/>
              <a:t> – Any Degree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Mode of selection – UPSC exam and SSB Interview.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marL="609600" indent="-609600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3C5A9-034A-43A6-A37E-C52BD9CE2FCF}" type="slidenum">
              <a:rPr lang="en-US"/>
              <a:pPr/>
              <a:t>7</a:t>
            </a:fld>
            <a:endParaRPr lang="en-US"/>
          </a:p>
        </p:txBody>
      </p:sp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2"/>
                </a:solidFill>
              </a:rPr>
              <a:t>Professional </a:t>
            </a:r>
            <a:r>
              <a:rPr lang="en-US" sz="4000" dirty="0" err="1">
                <a:solidFill>
                  <a:schemeClr val="accent2"/>
                </a:solidFill>
              </a:rPr>
              <a:t>Programmes</a:t>
            </a:r>
            <a:r>
              <a:rPr lang="en-US" sz="4000" dirty="0">
                <a:solidFill>
                  <a:schemeClr val="accent2"/>
                </a:solidFill>
              </a:rPr>
              <a:t> [After UG]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Cost Accountant  -  ICWA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Chartered Accountant – ACA &amp; FCA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Company </a:t>
            </a:r>
            <a:r>
              <a:rPr lang="en-US" sz="3200" dirty="0" err="1">
                <a:solidFill>
                  <a:srgbClr val="006600"/>
                </a:solidFill>
              </a:rPr>
              <a:t>Secretaryship</a:t>
            </a:r>
            <a:r>
              <a:rPr lang="en-US" sz="3200" dirty="0">
                <a:solidFill>
                  <a:srgbClr val="006600"/>
                </a:solidFill>
              </a:rPr>
              <a:t> – ACS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Consultant Income Tax Practitioner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Consultant Sales Tax Practitioner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Consultant Wealth Tax Practitioner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006600"/>
                </a:solidFill>
              </a:rPr>
              <a:t>Consultant Company Lawyer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>
                <a:solidFill>
                  <a:srgbClr val="006600"/>
                </a:solidFill>
              </a:rPr>
              <a:t>         </a:t>
            </a:r>
            <a:r>
              <a:rPr lang="en-US" sz="3200" dirty="0" smtClean="0">
                <a:solidFill>
                  <a:srgbClr val="006600"/>
                </a:solidFill>
              </a:rPr>
              <a:t>(</a:t>
            </a:r>
            <a:r>
              <a:rPr lang="en-US" sz="3200" dirty="0">
                <a:solidFill>
                  <a:srgbClr val="006600"/>
                </a:solidFill>
              </a:rPr>
              <a:t>With </a:t>
            </a:r>
            <a:r>
              <a:rPr lang="en-US" sz="3200" dirty="0" err="1">
                <a:solidFill>
                  <a:srgbClr val="006600"/>
                </a:solidFill>
              </a:rPr>
              <a:t>B.Com</a:t>
            </a:r>
            <a:r>
              <a:rPr lang="en-US" sz="3200" dirty="0">
                <a:solidFill>
                  <a:srgbClr val="006600"/>
                </a:solidFill>
              </a:rPr>
              <a:t> &amp; B.L)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SSC(Tech)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676400"/>
            <a:ext cx="8183880" cy="3041904"/>
          </a:xfrm>
        </p:spPr>
        <p:txBody>
          <a:bodyPr>
            <a:normAutofit lnSpcReduction="10000"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Course commencement – May &amp; Oct / Nov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Age – 20 – 27yrs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/>
              <a:t>Ed’n</a:t>
            </a:r>
            <a:r>
              <a:rPr lang="en-US" dirty="0"/>
              <a:t> – </a:t>
            </a:r>
            <a:r>
              <a:rPr lang="en-US" dirty="0" err="1"/>
              <a:t>Engr</a:t>
            </a:r>
            <a:r>
              <a:rPr lang="en-US" dirty="0"/>
              <a:t> degree as </a:t>
            </a:r>
            <a:r>
              <a:rPr lang="en-US" dirty="0" err="1"/>
              <a:t>reqd</a:t>
            </a:r>
            <a:r>
              <a:rPr lang="en-US" dirty="0"/>
              <a:t>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Mode of selection –SSB Interview.</a:t>
            </a:r>
          </a:p>
          <a:p>
            <a:pPr marL="609600" indent="-609600">
              <a:buFont typeface="Wingdings" pitchFamily="2" charset="2"/>
              <a:buNone/>
            </a:pPr>
            <a:endParaRPr lang="en-US" dirty="0"/>
          </a:p>
          <a:p>
            <a:pPr marL="609600" indent="-609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SSC(NCC </a:t>
            </a:r>
            <a:r>
              <a:rPr lang="en-US" dirty="0" err="1"/>
              <a:t>Spl</a:t>
            </a:r>
            <a:r>
              <a:rPr lang="en-US" dirty="0"/>
              <a:t> Entry)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676400"/>
            <a:ext cx="8183880" cy="3657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Course commencement – May &amp; Oct / Nov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Age – 19 – 25yrs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/>
              <a:t>Ed’n</a:t>
            </a:r>
            <a:r>
              <a:rPr lang="en-US" dirty="0"/>
              <a:t> – Any degree with C cert’ with B grade.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/>
              <a:t>Mode of selection –SSB Interview.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marL="609600" indent="-609600">
              <a:lnSpc>
                <a:spcPct val="90000"/>
              </a:lnSpc>
            </a:pPr>
            <a:endParaRPr lang="en-US" dirty="0"/>
          </a:p>
          <a:p>
            <a:pPr marL="609600" indent="-609600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WSES(</a:t>
            </a:r>
            <a:r>
              <a:rPr lang="en-US" dirty="0" err="1"/>
              <a:t>Offrs</a:t>
            </a:r>
            <a:r>
              <a:rPr lang="en-US" dirty="0"/>
              <a:t>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1828800"/>
            <a:ext cx="8183880" cy="3962400"/>
          </a:xfrm>
        </p:spPr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Course commencement – March &amp; Sep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Age – 19 – 27yrs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/>
              <a:t>Ed’n</a:t>
            </a:r>
            <a:r>
              <a:rPr lang="en-US" sz="2800" dirty="0"/>
              <a:t> – Degree / PG  in arts/science/</a:t>
            </a:r>
            <a:r>
              <a:rPr lang="en-US" sz="2800" dirty="0" err="1"/>
              <a:t>Engr</a:t>
            </a:r>
            <a:r>
              <a:rPr lang="en-US" sz="2800" dirty="0"/>
              <a:t>/LLB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/>
              <a:t>Mode of selection –SSB Interview.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 dirty="0"/>
          </a:p>
          <a:p>
            <a:pPr marL="609600" indent="-609600"/>
            <a:endParaRPr lang="en-US" sz="2800" dirty="0"/>
          </a:p>
          <a:p>
            <a:pPr marL="609600" indent="-609600"/>
            <a:endParaRPr lang="en-US" sz="2800" dirty="0"/>
          </a:p>
          <a:p>
            <a:pPr marL="609600" indent="-6096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6563"/>
            <a:ext cx="7467600" cy="76041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INDIAN NAVY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0" y="1295400"/>
          <a:ext cx="8915400" cy="4648200"/>
        </p:xfrm>
        <a:graphic>
          <a:graphicData uri="http://schemas.openxmlformats.org/presentationml/2006/ole">
            <p:oleObj spid="_x0000_s7170" name="MS Org Chart" r:id="rId4" imgW="7499160" imgH="1072800" progId="">
              <p:embed followColorScheme="full"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524000" y="5419725"/>
          <a:ext cx="6096000" cy="914400"/>
        </p:xfrm>
        <a:graphic>
          <a:graphicData uri="http://schemas.openxmlformats.org/presentationml/2006/ole">
            <p:oleObj spid="_x0000_s7171" name="Chart" r:id="rId5" imgW="6096000" imgH="914400" progId="MSGraph.Chart.8">
              <p:embed followColorScheme="full"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7F40-CB04-4704-BAFF-D043BD6A8C20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EXECUTIVE Br</a:t>
            </a:r>
          </a:p>
        </p:txBody>
      </p:sp>
      <p:graphicFrame>
        <p:nvGraphicFramePr>
          <p:cNvPr id="42065" name="Group 81"/>
          <p:cNvGraphicFramePr>
            <a:graphicFrameLocks noGrp="1"/>
          </p:cNvGraphicFramePr>
          <p:nvPr>
            <p:ph type="tbl" idx="1"/>
          </p:nvPr>
        </p:nvGraphicFramePr>
        <p:xfrm>
          <a:off x="76200" y="1295400"/>
          <a:ext cx="8763000" cy="5350891"/>
        </p:xfrm>
        <a:graphic>
          <a:graphicData uri="http://schemas.openxmlformats.org/drawingml/2006/table">
            <a:tbl>
              <a:tblPr/>
              <a:tblGrid>
                <a:gridCol w="2921000"/>
                <a:gridCol w="2921000"/>
                <a:gridCol w="2921000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(NDA)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with Phy , Maths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 + 2)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with Phy , Maths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 Entry (CDSE)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22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B.Sc(Phy/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Maths)/B.E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</a:tr>
              <a:tr h="140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NCC Spl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24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B.Sc(Phy/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Maths)/B.E with NCC Cert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CCCC"/>
                        </a:gs>
                        <a:gs pos="100000">
                          <a:srgbClr val="CCEC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467600" cy="762000"/>
          </a:xfrm>
        </p:spPr>
        <p:txBody>
          <a:bodyPr/>
          <a:lstStyle/>
          <a:p>
            <a:pPr algn="ctr"/>
            <a:r>
              <a:rPr lang="en-US" dirty="0" err="1"/>
              <a:t>Contd</a:t>
            </a:r>
            <a:r>
              <a:rPr lang="en-US" dirty="0"/>
              <a:t>…..</a:t>
            </a:r>
          </a:p>
        </p:txBody>
      </p:sp>
      <p:graphicFrame>
        <p:nvGraphicFramePr>
          <p:cNvPr id="50242" name="Group 66"/>
          <p:cNvGraphicFramePr>
            <a:graphicFrameLocks noGrp="1"/>
          </p:cNvGraphicFramePr>
          <p:nvPr>
            <p:ph type="tbl" idx="1"/>
          </p:nvPr>
        </p:nvGraphicFramePr>
        <p:xfrm>
          <a:off x="0" y="990600"/>
          <a:ext cx="9144000" cy="586835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08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 Naval Armament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Engr degree in Electronics/Elect/Mech or PG in Electronics or Physics.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 Law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 Law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– 27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Law degree with 55% marks.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</a:tr>
              <a:tr h="228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Logistics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B.A(Econ)or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B.Com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B.Sc(Phy / Math) ,B.Tech / B.E ,Any Degree / Dip in Mat/Financial Mgt.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 err="1"/>
              <a:t>Contd</a:t>
            </a:r>
            <a:r>
              <a:rPr lang="en-US" dirty="0"/>
              <a:t>….</a:t>
            </a:r>
          </a:p>
        </p:txBody>
      </p:sp>
      <p:graphicFrame>
        <p:nvGraphicFramePr>
          <p:cNvPr id="52248" name="Group 24"/>
          <p:cNvGraphicFramePr>
            <a:graphicFrameLocks noGrp="1"/>
          </p:cNvGraphicFramePr>
          <p:nvPr>
            <p:ph type="tbl" idx="1"/>
          </p:nvPr>
        </p:nvGraphicFramePr>
        <p:xfrm>
          <a:off x="228600" y="1981200"/>
          <a:ext cx="8229600" cy="4114801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>
                        <a:alpha val="50000"/>
                      </a:srgbClr>
                    </a:solidFill>
                  </a:tcPr>
                </a:tc>
              </a:tr>
              <a:tr h="150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Traffic Control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B.Sc / M.Sc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 class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</a:tr>
              <a:tr h="163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Hydro cadre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B.Sc (Phy / Math) II class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CCE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Education Br</a:t>
            </a:r>
          </a:p>
        </p:txBody>
      </p:sp>
      <p:graphicFrame>
        <p:nvGraphicFramePr>
          <p:cNvPr id="53304" name="Group 56"/>
          <p:cNvGraphicFramePr>
            <a:graphicFrameLocks noGrp="1"/>
          </p:cNvGraphicFramePr>
          <p:nvPr>
            <p:ph type="tbl" idx="1"/>
          </p:nvPr>
        </p:nvGraphicFramePr>
        <p:xfrm>
          <a:off x="0" y="1066800"/>
          <a:ext cx="4953000" cy="5638800"/>
        </p:xfrm>
        <a:graphic>
          <a:graphicData uri="http://schemas.openxmlformats.org/drawingml/2006/table">
            <a:tbl>
              <a:tblPr/>
              <a:tblGrid>
                <a:gridCol w="2476500"/>
                <a:gridCol w="2476500"/>
              </a:tblGrid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1"/>
                    </a:gradFill>
                  </a:tcPr>
                </a:tc>
              </a:tr>
              <a:tr h="459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 Men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 Women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3280" name="Rectangle 32"/>
          <p:cNvSpPr>
            <a:spLocks noChangeArrowheads="1"/>
          </p:cNvSpPr>
          <p:nvPr/>
        </p:nvSpPr>
        <p:spPr bwMode="auto">
          <a:xfrm>
            <a:off x="4953000" y="1066800"/>
            <a:ext cx="4191000" cy="56610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CC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2600" b="1">
                <a:latin typeface="Times New Roman" pitchFamily="18" charset="0"/>
              </a:rPr>
              <a:t>Masters Degree in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2600" b="1">
                <a:latin typeface="Times New Roman" pitchFamily="18" charset="0"/>
              </a:rPr>
              <a:t>1)Phy (With Math in B.Sc)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2600" b="1">
                <a:latin typeface="Times New Roman" pitchFamily="18" charset="0"/>
              </a:rPr>
              <a:t>2)Math (With Phy in B.Sc)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2600" b="1">
                <a:latin typeface="Times New Roman" pitchFamily="18" charset="0"/>
              </a:rPr>
              <a:t>3)Chem(With Phy &amp; Math in B.Sc)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AutoNum type="arabicParenR" startAt="4"/>
            </a:pPr>
            <a:r>
              <a:rPr lang="en-US" sz="2600" b="1">
                <a:latin typeface="Times New Roman" pitchFamily="18" charset="0"/>
              </a:rPr>
              <a:t>Computer Appln/Comp Science (with either Phy or Math at Graduation Level)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AutoNum type="arabicParenR" startAt="5"/>
            </a:pPr>
            <a:r>
              <a:rPr lang="en-US" sz="2600" b="1">
                <a:latin typeface="Times New Roman" pitchFamily="18" charset="0"/>
              </a:rPr>
              <a:t>Humanities (Eng/Eco/His/Pol Sc)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AutoNum type="arabicParenR" startAt="5"/>
            </a:pPr>
            <a:r>
              <a:rPr lang="en-US" sz="2600" b="1">
                <a:latin typeface="Times New Roman" pitchFamily="18" charset="0"/>
              </a:rPr>
              <a:t>Engr Degree (Mech/Elect/CompSc/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2600" b="1">
                <a:latin typeface="Times New Roman" pitchFamily="18" charset="0"/>
              </a:rPr>
              <a:t>Tech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3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80" grpId="0" animBg="1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    </a:t>
            </a:r>
            <a:r>
              <a:rPr lang="en-US" dirty="0" err="1"/>
              <a:t>Engr</a:t>
            </a:r>
            <a:r>
              <a:rPr lang="en-US" dirty="0"/>
              <a:t> Branch(Marine)</a:t>
            </a:r>
          </a:p>
        </p:txBody>
      </p:sp>
      <p:graphicFrame>
        <p:nvGraphicFramePr>
          <p:cNvPr id="54373" name="Group 101"/>
          <p:cNvGraphicFramePr>
            <a:graphicFrameLocks noGrp="1"/>
          </p:cNvGraphicFramePr>
          <p:nvPr>
            <p:ph type="tbl" idx="1"/>
          </p:nvPr>
        </p:nvGraphicFramePr>
        <p:xfrm>
          <a:off x="0" y="914400"/>
          <a:ext cx="9144000" cy="5820410"/>
        </p:xfrm>
        <a:graphic>
          <a:graphicData uri="http://schemas.openxmlformats.org/drawingml/2006/table">
            <a:tbl>
              <a:tblPr/>
              <a:tblGrid>
                <a:gridCol w="3048000"/>
                <a:gridCol w="2362200"/>
                <a:gridCol w="3733800"/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with Phy , Maths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</a:tr>
              <a:tr h="166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Tech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 in 10 + 2 with Phy , Maths,Chem &amp; English 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</a:tr>
              <a:tr h="271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 (PC)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Engr Degree in Marine/Mech/Aero/Ctrl/Metallurgy/Prod’n or any other degree recognized by I.E(India)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CCC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    </a:t>
            </a:r>
            <a:r>
              <a:rPr lang="en-US" dirty="0" err="1"/>
              <a:t>Engr</a:t>
            </a:r>
            <a:r>
              <a:rPr lang="en-US" dirty="0"/>
              <a:t> Br Naval Arch’</a:t>
            </a:r>
          </a:p>
        </p:txBody>
      </p:sp>
      <p:graphicFrame>
        <p:nvGraphicFramePr>
          <p:cNvPr id="55338" name="Group 42"/>
          <p:cNvGraphicFramePr>
            <a:graphicFrameLocks noGrp="1"/>
          </p:cNvGraphicFramePr>
          <p:nvPr>
            <p:ph type="tbl" idx="1"/>
          </p:nvPr>
        </p:nvGraphicFramePr>
        <p:xfrm>
          <a:off x="304800" y="1447800"/>
          <a:ext cx="8305800" cy="4628008"/>
        </p:xfrm>
        <a:graphic>
          <a:graphicData uri="http://schemas.openxmlformats.org/drawingml/2006/table">
            <a:tbl>
              <a:tblPr/>
              <a:tblGrid>
                <a:gridCol w="2717800"/>
                <a:gridCol w="2624138"/>
                <a:gridCol w="2963862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2398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Tech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 in 10 + 2 with Phy , Maths,Chem &amp; English 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 class Engr degree in naval Arch/Mech/Aero/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Civil/Metallurgy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11E5A7-EF80-4B57-AEF2-59B1A2F4A291}" type="slidenum">
              <a:rPr lang="en-US"/>
              <a:pPr/>
              <a:t>8</a:t>
            </a:fld>
            <a:endParaRPr lang="en-US"/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Competitive </a:t>
            </a:r>
            <a:r>
              <a:rPr lang="en-US" sz="4000" dirty="0" err="1">
                <a:solidFill>
                  <a:srgbClr val="FF0000"/>
                </a:solidFill>
              </a:rPr>
              <a:t>Programmes</a:t>
            </a:r>
            <a:r>
              <a:rPr lang="en-US" sz="4000" dirty="0">
                <a:solidFill>
                  <a:srgbClr val="FF0000"/>
                </a:solidFill>
              </a:rPr>
              <a:t> [After UG]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Administrative Service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Police Service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Revenue Service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Foreign Service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Financial Service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UPSC – Group I Officer Examinations of </a:t>
            </a:r>
            <a:r>
              <a:rPr lang="en-US" dirty="0" err="1">
                <a:solidFill>
                  <a:srgbClr val="0000FF"/>
                </a:solidFill>
              </a:rPr>
              <a:t>GoI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TNPSC – Group I, II Officer Exams of </a:t>
            </a:r>
            <a:r>
              <a:rPr lang="en-US" dirty="0" err="1">
                <a:solidFill>
                  <a:srgbClr val="0000FF"/>
                </a:solidFill>
              </a:rPr>
              <a:t>GoTN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Indian Railway Services Examinations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Departmental Exams of Income tax, Sales tax and Cooperatives, Local Fund Audit and the like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8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Electrical Branch</a:t>
            </a:r>
          </a:p>
        </p:txBody>
      </p:sp>
      <p:graphicFrame>
        <p:nvGraphicFramePr>
          <p:cNvPr id="56386" name="Group 66"/>
          <p:cNvGraphicFramePr>
            <a:graphicFrameLocks noGrp="1"/>
          </p:cNvGraphicFramePr>
          <p:nvPr>
            <p:ph type="tbl" idx="1"/>
          </p:nvPr>
        </p:nvGraphicFramePr>
        <p:xfrm>
          <a:off x="76200" y="1019175"/>
          <a:ext cx="9067800" cy="6018848"/>
        </p:xfrm>
        <a:graphic>
          <a:graphicData uri="http://schemas.openxmlformats.org/drawingml/2006/table">
            <a:tbl>
              <a:tblPr/>
              <a:tblGrid>
                <a:gridCol w="2968625"/>
                <a:gridCol w="2517775"/>
                <a:gridCol w="3581400"/>
              </a:tblGrid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of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with Phy , Maths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Tech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Cadet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– 19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 in 10 + 2 with Phy , Maths,Chem &amp; English 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51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 (PC)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191/2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Engr degree in Elect/Electronics/Telecom or any degree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Recognized by I.E India or I.T.E India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CCC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336699"/>
                </a:solidFill>
              </a:rPr>
              <a:t>INDIAN AIR FORCE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" y="2438400"/>
            <a:ext cx="8183880" cy="3429000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dirty="0"/>
              <a:t>                         Branches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Flying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Technical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/>
              <a:t>Ground Duties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r>
              <a:rPr lang="en-US" dirty="0" smtClean="0"/>
              <a:t>Administrative service section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r>
              <a:rPr lang="en-US" smtClean="0"/>
              <a:t>Other services</a:t>
            </a:r>
          </a:p>
          <a:p>
            <a:pPr marL="609600" indent="-609600">
              <a:buClr>
                <a:srgbClr val="0000FF"/>
              </a:buClr>
              <a:buNone/>
            </a:pPr>
            <a:endParaRPr lang="en-US" dirty="0"/>
          </a:p>
          <a:p>
            <a:pPr marL="609600" indent="-609600">
              <a:buClr>
                <a:srgbClr val="0000FF"/>
              </a:buClr>
              <a:buFont typeface="Wingdings" pitchFamily="2" charset="2"/>
              <a:buChar char="Ø"/>
            </a:pPr>
            <a:endParaRPr lang="en-US" dirty="0"/>
          </a:p>
          <a:p>
            <a:pPr marL="609600" indent="-609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cochet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467600" cy="762000"/>
          </a:xfrm>
        </p:spPr>
        <p:txBody>
          <a:bodyPr/>
          <a:lstStyle/>
          <a:p>
            <a:r>
              <a:rPr lang="en-US"/>
              <a:t>FLYING</a:t>
            </a:r>
          </a:p>
        </p:txBody>
      </p:sp>
      <p:graphicFrame>
        <p:nvGraphicFramePr>
          <p:cNvPr id="24744" name="Group 168"/>
          <p:cNvGraphicFramePr>
            <a:graphicFrameLocks noGrp="1"/>
          </p:cNvGraphicFramePr>
          <p:nvPr>
            <p:ph type="tbl" idx="1"/>
          </p:nvPr>
        </p:nvGraphicFramePr>
        <p:xfrm>
          <a:off x="152400" y="990600"/>
          <a:ext cx="8610600" cy="5600638"/>
        </p:xfrm>
        <a:graphic>
          <a:graphicData uri="http://schemas.openxmlformats.org/drawingml/2006/table">
            <a:tbl>
              <a:tblPr/>
              <a:tblGrid>
                <a:gridCol w="2471738"/>
                <a:gridCol w="2625725"/>
                <a:gridCol w="3513137"/>
              </a:tblGrid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Entry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161/2 - 19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+ 2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19 - 23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Degree with Phy &amp; Maths at 10 + 2 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NCC Spl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19 - 23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degree with C Cert or B.E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61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SSC(Tpt &amp; Hepter) Women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(CPL)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Degree with Phy &amp; Maths at 10 + 2 level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Technical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8600" y="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sz="4400">
                <a:solidFill>
                  <a:schemeClr val="tx2"/>
                </a:solidFill>
                <a:latin typeface="Arial Black" pitchFamily="34" charset="0"/>
              </a:rPr>
              <a:t>  </a:t>
            </a:r>
          </a:p>
        </p:txBody>
      </p:sp>
      <p:graphicFrame>
        <p:nvGraphicFramePr>
          <p:cNvPr id="25641" name="Group 41"/>
          <p:cNvGraphicFramePr>
            <a:graphicFrameLocks noGrp="1"/>
          </p:cNvGraphicFramePr>
          <p:nvPr/>
        </p:nvGraphicFramePr>
        <p:xfrm>
          <a:off x="152400" y="1676400"/>
          <a:ext cx="8610600" cy="4919663"/>
        </p:xfrm>
        <a:graphic>
          <a:graphicData uri="http://schemas.openxmlformats.org/drawingml/2006/table">
            <a:tbl>
              <a:tblPr/>
              <a:tblGrid>
                <a:gridCol w="2471738"/>
                <a:gridCol w="2625725"/>
                <a:gridCol w="3513137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Entry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54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 Entry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18 - 28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Engr Degree in Electronics/Mech/ Allied Subject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06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Entry Scheme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18 - 28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 – Final / Final yr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Engr Degree in Electronics/Mech/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Allied Subject.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GROUND DUTIES</a:t>
            </a:r>
          </a:p>
        </p:txBody>
      </p:sp>
      <p:graphicFrame>
        <p:nvGraphicFramePr>
          <p:cNvPr id="28799" name="Group 127"/>
          <p:cNvGraphicFramePr>
            <a:graphicFrameLocks noGrp="1"/>
          </p:cNvGraphicFramePr>
          <p:nvPr>
            <p:ph type="tbl" idx="1"/>
          </p:nvPr>
        </p:nvGraphicFramePr>
        <p:xfrm>
          <a:off x="228600" y="1524000"/>
          <a:ext cx="8458200" cy="5105401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0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1)Administrative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2)Accounts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3)Logistics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4)Meteorology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5)Education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23 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class grad / II class PG in subjects as given in the advt.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02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SSC for Admn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Fighter/Air Traffic Controller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23 yrs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– 25 yrs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class grad / II class PG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EB568-D0E4-4ED6-A641-F62FFEC4EE35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67600" cy="762000"/>
          </a:xfrm>
        </p:spPr>
        <p:txBody>
          <a:bodyPr/>
          <a:lstStyle/>
          <a:p>
            <a:pPr algn="ctr">
              <a:buClr>
                <a:schemeClr val="tx2"/>
              </a:buClr>
              <a:buSzPct val="125000"/>
              <a:buFont typeface="Webdings" pitchFamily="18" charset="2"/>
              <a:buChar char="%"/>
            </a:pPr>
            <a:r>
              <a:rPr lang="en-US" dirty="0"/>
              <a:t>  Advantages 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Good Pay &amp; Allowances.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Fully Furnished Accommodation.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Free Rations.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Free Railway warrant once a year in I / II A/C.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50% concession for Air travel </a:t>
            </a:r>
            <a:r>
              <a:rPr lang="en-US" sz="2800" dirty="0" err="1"/>
              <a:t>incl</a:t>
            </a:r>
            <a:r>
              <a:rPr lang="en-US" sz="2800" dirty="0"/>
              <a:t>’ family.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60 days Annual leave &amp; 20 days C.L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Free &amp; Good Treatment in MH.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Army Group Insurance for 8 </a:t>
            </a:r>
            <a:r>
              <a:rPr lang="en-US" sz="2800" dirty="0" err="1"/>
              <a:t>lakhs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Canteen Facilities.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r>
              <a:rPr lang="en-US" sz="2800" dirty="0"/>
              <a:t> Very Good Pension.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None/>
            </a:pPr>
            <a:r>
              <a:rPr lang="en-US" sz="2800" dirty="0"/>
              <a:t>  </a:t>
            </a:r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endParaRPr lang="en-US" sz="2800" dirty="0"/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None/>
            </a:pPr>
            <a:endParaRPr lang="en-US" sz="2800" dirty="0"/>
          </a:p>
          <a:p>
            <a:pPr>
              <a:lnSpc>
                <a:spcPct val="90000"/>
              </a:lnSpc>
              <a:buClr>
                <a:srgbClr val="0000FF"/>
              </a:buClr>
              <a:buSzTx/>
              <a:buFont typeface="Webdings" pitchFamily="18" charset="2"/>
              <a:buChar char="%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build="p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Lead me from the unreal to the real;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Lead me from darkness unto light;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Lead me from death to immortality.</a:t>
            </a:r>
          </a:p>
        </p:txBody>
      </p:sp>
      <p:pic>
        <p:nvPicPr>
          <p:cNvPr id="37891" name="Picture 3" descr="9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810000"/>
            <a:ext cx="359251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 advAuto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graphic1-bab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813"/>
            <a:ext cx="9144000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TAMIL_CSS_NURS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425450"/>
            <a:ext cx="8153400" cy="1555750"/>
          </a:xfrm>
        </p:spPr>
        <p:txBody>
          <a:bodyPr/>
          <a:lstStyle/>
          <a:p>
            <a:pPr eaLnBrk="1" hangingPunct="1"/>
            <a:r>
              <a:rPr lang="en-US" sz="9600" smtClean="0"/>
              <a:t>         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762000"/>
            <a:ext cx="8382000" cy="5715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000" dirty="0" smtClean="0">
                <a:solidFill>
                  <a:srgbClr val="FF0000"/>
                </a:solidFill>
              </a:rPr>
              <a:t>“We Cannot always Build the Future for our </a:t>
            </a:r>
            <a:r>
              <a:rPr lang="en-US" sz="6000" dirty="0" err="1" smtClean="0">
                <a:solidFill>
                  <a:srgbClr val="FF0000"/>
                </a:solidFill>
              </a:rPr>
              <a:t>Youth;but</a:t>
            </a:r>
            <a:r>
              <a:rPr lang="en-US" sz="6000" dirty="0" smtClean="0">
                <a:solidFill>
                  <a:srgbClr val="FF0000"/>
                </a:solidFill>
              </a:rPr>
              <a:t> we can Build our Youth for the Future” – </a:t>
            </a:r>
            <a:r>
              <a:rPr lang="en-US" sz="5400" dirty="0" smtClean="0">
                <a:solidFill>
                  <a:srgbClr val="0000FF"/>
                </a:solidFill>
              </a:rPr>
              <a:t>Franklin  </a:t>
            </a:r>
            <a:r>
              <a:rPr lang="en-US" sz="5400" dirty="0" err="1" smtClean="0">
                <a:solidFill>
                  <a:srgbClr val="0000FF"/>
                </a:solidFill>
              </a:rPr>
              <a:t>D.Roosevelt</a:t>
            </a:r>
            <a:r>
              <a:rPr lang="en-US" sz="5400" dirty="0" smtClean="0">
                <a:solidFill>
                  <a:srgbClr val="0000FF"/>
                </a:solidFill>
              </a:rPr>
              <a:t>           </a:t>
            </a:r>
            <a:r>
              <a:rPr lang="en-US" sz="5400" dirty="0" smtClean="0">
                <a:solidFill>
                  <a:srgbClr val="0000FF"/>
                </a:solidFill>
                <a:latin typeface="Century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D35BC0-DB93-482A-B93A-0B0392323E0F}" type="slidenum">
              <a:rPr lang="en-US"/>
              <a:pPr/>
              <a:t>9</a:t>
            </a:fld>
            <a:endParaRPr lang="en-US"/>
          </a:p>
        </p:txBody>
      </p:sp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6600"/>
                </a:solidFill>
              </a:rPr>
              <a:t>Traditional </a:t>
            </a:r>
            <a:r>
              <a:rPr lang="en-US" sz="4000" dirty="0" err="1">
                <a:solidFill>
                  <a:srgbClr val="006600"/>
                </a:solidFill>
              </a:rPr>
              <a:t>Programmes</a:t>
            </a:r>
            <a:r>
              <a:rPr lang="en-US" sz="4000" dirty="0">
                <a:solidFill>
                  <a:srgbClr val="006600"/>
                </a:solidFill>
              </a:rPr>
              <a:t> </a:t>
            </a: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>[</a:t>
            </a:r>
            <a:r>
              <a:rPr lang="en-US" sz="4000" dirty="0">
                <a:solidFill>
                  <a:srgbClr val="006600"/>
                </a:solidFill>
              </a:rPr>
              <a:t>After UG]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Master of Commerce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Master of Business Administration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Master of Financial Control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Master of Corporate </a:t>
            </a:r>
            <a:r>
              <a:rPr lang="en-US" sz="3200" dirty="0" err="1">
                <a:solidFill>
                  <a:srgbClr val="FF0000"/>
                </a:solidFill>
              </a:rPr>
              <a:t>Secretaryship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Master of Cooperative Management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Master of Bank Management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Master of International Business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0" dur="indefinite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5" dur="indefinite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0" dur="indefinite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45" dur="indefinite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0" dur="indefinite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55" dur="indefinite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60" dur="indefinite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allAtOnce"/>
      <p:bldP spid="49155" grpI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/>
              <a:t>    THANK YOU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362200"/>
            <a:ext cx="9067800" cy="3962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    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None/>
            </a:pPr>
            <a:r>
              <a:rPr lang="en-US" sz="2800"/>
              <a:t>       </a:t>
            </a:r>
            <a:endParaRPr lang="en-US" sz="2800">
              <a:solidFill>
                <a:srgbClr val="FF0000"/>
              </a:solidFill>
            </a:endParaRPr>
          </a:p>
          <a:p>
            <a:pPr>
              <a:buClr>
                <a:schemeClr val="tx2"/>
              </a:buClr>
              <a:buSzTx/>
              <a:buFont typeface="Wingdings" pitchFamily="2" charset="2"/>
              <a:buNone/>
            </a:pP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59397" name="Picture 5" descr="3041113d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824038"/>
            <a:ext cx="9144000" cy="5033962"/>
          </a:xfrm>
          <a:noFill/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2D79F-FAAF-4BA0-B471-E8912857C8D1}" type="slidenum">
              <a:rPr lang="en-US" smtClean="0"/>
              <a:pPr/>
              <a:t>90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6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flag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1811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4" descr="flag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334000"/>
            <a:ext cx="12890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5" descr="flag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190500"/>
            <a:ext cx="12541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6" descr="flag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6388" y="5410200"/>
            <a:ext cx="12176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7" descr="vanakkam2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962400"/>
            <a:ext cx="56388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2590800" y="3581400"/>
            <a:ext cx="388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MCL Kannamai" pitchFamily="2" charset="0"/>
              </a:rPr>
              <a:t> </a:t>
            </a:r>
            <a:endParaRPr lang="en-US" dirty="0">
              <a:latin typeface="MCL Kannamai" pitchFamily="2" charset="0"/>
            </a:endParaRPr>
          </a:p>
        </p:txBody>
      </p:sp>
      <p:pic>
        <p:nvPicPr>
          <p:cNvPr id="34825" name="RoseBloom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429000" y="182880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Prof.D.Ilangovan, HD Commerce AU 13-04-2020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48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482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8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48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4214</Words>
  <Application>Microsoft Office PowerPoint</Application>
  <PresentationFormat>On-screen Show (4:3)</PresentationFormat>
  <Paragraphs>1067</Paragraphs>
  <Slides>91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91</vt:i4>
      </vt:variant>
    </vt:vector>
  </HeadingPairs>
  <TitlesOfParts>
    <vt:vector size="95" baseType="lpstr">
      <vt:lpstr>Aspect</vt:lpstr>
      <vt:lpstr>Document</vt:lpstr>
      <vt:lpstr>MS Org Chart</vt:lpstr>
      <vt:lpstr>Chart</vt:lpstr>
      <vt:lpstr>CAREER IN COMMERCE</vt:lpstr>
      <vt:lpstr>HEARTY WELCOME</vt:lpstr>
      <vt:lpstr>Position of Commerce Education</vt:lpstr>
      <vt:lpstr>Development of Commerce Education</vt:lpstr>
      <vt:lpstr>Diversification of Commerce Education</vt:lpstr>
      <vt:lpstr>Higher Studies in Commerce</vt:lpstr>
      <vt:lpstr>Professional Programmes [After UG]</vt:lpstr>
      <vt:lpstr>Competitive Programmes [After UG]</vt:lpstr>
      <vt:lpstr>Traditional Programmes  [After UG]</vt:lpstr>
      <vt:lpstr>Diversified Programmes  [After UG]</vt:lpstr>
      <vt:lpstr>International Programmes [After UG]</vt:lpstr>
      <vt:lpstr>Research Programmes [After PG]</vt:lpstr>
      <vt:lpstr>Other Programmes [After UG]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CAREER IN TOURISM MANAGEMENT &amp; CATERING SERVICES</vt:lpstr>
      <vt:lpstr>INTRODUCTION</vt:lpstr>
      <vt:lpstr>TOURISM </vt:lpstr>
      <vt:lpstr>STATUS OF TOURISM IN INDIA </vt:lpstr>
      <vt:lpstr>DOMESTIC TOURIST TRAFFIC</vt:lpstr>
      <vt:lpstr>VISION 2020 FOR INDIA BY WORLD TOURISM ORGANISATION </vt:lpstr>
      <vt:lpstr>FUTURE SCENARIO</vt:lpstr>
      <vt:lpstr>TOURINSM &amp; CATERING</vt:lpstr>
      <vt:lpstr>TYPES OF CATERING</vt:lpstr>
      <vt:lpstr>COURSES OFFERED UNDER THREE YEAR PROGRAMMES</vt:lpstr>
      <vt:lpstr>+2 QUALIFICATION </vt:lpstr>
      <vt:lpstr>10TH/+2 QUALIFICATION</vt:lpstr>
      <vt:lpstr>HOW TO CHOOSE THE INSTITUTE?</vt:lpstr>
      <vt:lpstr>CAREER IN CIVIL SERVICES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CAREER IN DEFENCE [ARMY, NAVY &amp; AIR FORCE]</vt:lpstr>
      <vt:lpstr>Slide 59</vt:lpstr>
      <vt:lpstr>Modes of Entry</vt:lpstr>
      <vt:lpstr>INDIAN ARMY</vt:lpstr>
      <vt:lpstr>NDA</vt:lpstr>
      <vt:lpstr>IMA</vt:lpstr>
      <vt:lpstr>DIRECT ENTRY</vt:lpstr>
      <vt:lpstr>ENGINEERING GRADUATES</vt:lpstr>
      <vt:lpstr>UNIVERSITY ENTRY SCHEME</vt:lpstr>
      <vt:lpstr>10 + 2 Tech Entry System</vt:lpstr>
      <vt:lpstr>OTA</vt:lpstr>
      <vt:lpstr>SSC(Non Tech)</vt:lpstr>
      <vt:lpstr>SSC(Tech)</vt:lpstr>
      <vt:lpstr>SSC(NCC Spl Entry)</vt:lpstr>
      <vt:lpstr>WSES(Offrs)</vt:lpstr>
      <vt:lpstr>INDIAN NAVY</vt:lpstr>
      <vt:lpstr>EXECUTIVE Br</vt:lpstr>
      <vt:lpstr>Contd…..</vt:lpstr>
      <vt:lpstr>Contd….</vt:lpstr>
      <vt:lpstr>Education Br</vt:lpstr>
      <vt:lpstr>    Engr Branch(Marine)</vt:lpstr>
      <vt:lpstr>    Engr Br Naval Arch’</vt:lpstr>
      <vt:lpstr>Electrical Branch</vt:lpstr>
      <vt:lpstr>INDIAN AIR FORCE</vt:lpstr>
      <vt:lpstr>FLYING</vt:lpstr>
      <vt:lpstr>Technical</vt:lpstr>
      <vt:lpstr>GROUND DUTIES</vt:lpstr>
      <vt:lpstr>  Advantages  </vt:lpstr>
      <vt:lpstr>Slide 86</vt:lpstr>
      <vt:lpstr>Slide 87</vt:lpstr>
      <vt:lpstr>Slide 88</vt:lpstr>
      <vt:lpstr>           </vt:lpstr>
      <vt:lpstr>    THANK YOU</vt:lpstr>
      <vt:lpstr>Slide 91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Ilangovan</dc:creator>
  <cp:lastModifiedBy>Ilangovan</cp:lastModifiedBy>
  <cp:revision>3</cp:revision>
  <dcterms:created xsi:type="dcterms:W3CDTF">2006-08-16T00:00:00Z</dcterms:created>
  <dcterms:modified xsi:type="dcterms:W3CDTF">2020-04-12T22:55:25Z</dcterms:modified>
</cp:coreProperties>
</file>